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6"/>
  </p:notesMasterIdLst>
  <p:sldIdLst>
    <p:sldId id="1393" r:id="rId3"/>
    <p:sldId id="1394" r:id="rId4"/>
    <p:sldId id="1316" r:id="rId5"/>
    <p:sldId id="1054" r:id="rId6"/>
    <p:sldId id="1109" r:id="rId7"/>
    <p:sldId id="1046" r:id="rId8"/>
    <p:sldId id="1310" r:id="rId9"/>
    <p:sldId id="1259" r:id="rId10"/>
    <p:sldId id="1318" r:id="rId11"/>
    <p:sldId id="1356" r:id="rId12"/>
    <p:sldId id="1358" r:id="rId13"/>
    <p:sldId id="1359" r:id="rId14"/>
    <p:sldId id="1360" r:id="rId15"/>
    <p:sldId id="1361" r:id="rId16"/>
    <p:sldId id="1362" r:id="rId17"/>
    <p:sldId id="1363" r:id="rId18"/>
    <p:sldId id="1364" r:id="rId19"/>
    <p:sldId id="1365" r:id="rId20"/>
    <p:sldId id="1366" r:id="rId21"/>
    <p:sldId id="1367" r:id="rId22"/>
    <p:sldId id="1395" r:id="rId23"/>
    <p:sldId id="1396" r:id="rId24"/>
    <p:sldId id="1397" r:id="rId25"/>
    <p:sldId id="1398" r:id="rId26"/>
    <p:sldId id="1399" r:id="rId27"/>
    <p:sldId id="1400" r:id="rId28"/>
    <p:sldId id="1401" r:id="rId29"/>
    <p:sldId id="1213" r:id="rId30"/>
    <p:sldId id="1303" r:id="rId31"/>
    <p:sldId id="1181" r:id="rId32"/>
    <p:sldId id="1325" r:id="rId33"/>
    <p:sldId id="1326" r:id="rId34"/>
    <p:sldId id="1370" r:id="rId35"/>
    <p:sldId id="1371" r:id="rId36"/>
    <p:sldId id="1344" r:id="rId37"/>
    <p:sldId id="1187" r:id="rId38"/>
    <p:sldId id="1348" r:id="rId39"/>
    <p:sldId id="1349" r:id="rId40"/>
    <p:sldId id="1350" r:id="rId41"/>
    <p:sldId id="1376" r:id="rId42"/>
    <p:sldId id="1377" r:id="rId43"/>
    <p:sldId id="1378" r:id="rId44"/>
    <p:sldId id="1379" r:id="rId45"/>
    <p:sldId id="1380" r:id="rId46"/>
    <p:sldId id="1381" r:id="rId47"/>
    <p:sldId id="1382" r:id="rId48"/>
    <p:sldId id="1383" r:id="rId49"/>
    <p:sldId id="1384" r:id="rId50"/>
    <p:sldId id="1309" r:id="rId51"/>
    <p:sldId id="1306" r:id="rId52"/>
    <p:sldId id="1373" r:id="rId53"/>
    <p:sldId id="1374" r:id="rId54"/>
    <p:sldId id="1392" r:id="rId55"/>
    <p:sldId id="1385" r:id="rId56"/>
    <p:sldId id="1391" r:id="rId57"/>
    <p:sldId id="1386" r:id="rId58"/>
    <p:sldId id="1387" r:id="rId59"/>
    <p:sldId id="1388" r:id="rId60"/>
    <p:sldId id="1389" r:id="rId61"/>
    <p:sldId id="1390" r:id="rId62"/>
    <p:sldId id="840" r:id="rId63"/>
    <p:sldId id="1051" r:id="rId64"/>
    <p:sldId id="844"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99CC00"/>
    <a:srgbClr val="011213"/>
    <a:srgbClr val="99FF66"/>
    <a:srgbClr val="00FF00"/>
    <a:srgbClr val="C0C0C0"/>
    <a:srgbClr val="CCFF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2" autoAdjust="0"/>
    <p:restoredTop sz="79653" autoAdjust="0"/>
  </p:normalViewPr>
  <p:slideViewPr>
    <p:cSldViewPr>
      <p:cViewPr varScale="1">
        <p:scale>
          <a:sx n="52" d="100"/>
          <a:sy n="52" d="100"/>
        </p:scale>
        <p:origin x="147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D91D5FD4-16A6-4D3E-B375-FD805203E040}" type="datetimeFigureOut">
              <a:rPr lang="en-US"/>
              <a:pPr>
                <a:defRPr/>
              </a:pPr>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C8B181B9-D0BA-4ED4-8689-2B8BB4FF0050}" type="slidenum">
              <a:rPr lang="en-US"/>
              <a:pPr>
                <a:defRPr/>
              </a:pPr>
              <a:t>‹#›</a:t>
            </a:fld>
            <a:endParaRPr lang="en-US"/>
          </a:p>
        </p:txBody>
      </p:sp>
    </p:spTree>
    <p:extLst>
      <p:ext uri="{BB962C8B-B14F-4D97-AF65-F5344CB8AC3E}">
        <p14:creationId xmlns:p14="http://schemas.microsoft.com/office/powerpoint/2010/main" val="2172508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ur-PK" smtClean="0"/>
          </a:p>
        </p:txBody>
      </p:sp>
      <p:sp>
        <p:nvSpPr>
          <p:cNvPr id="4" name="Slide Number Placeholder 3"/>
          <p:cNvSpPr>
            <a:spLocks noGrp="1"/>
          </p:cNvSpPr>
          <p:nvPr>
            <p:ph type="sldNum" sz="quarter" idx="5"/>
          </p:nvPr>
        </p:nvSpPr>
        <p:spPr/>
        <p:txBody>
          <a:bodyPr/>
          <a:lstStyle/>
          <a:p>
            <a:pPr>
              <a:defRPr/>
            </a:pPr>
            <a:fld id="{A809A577-A7B0-4F30-BC88-F09A795B1384}" type="slidenum">
              <a:rPr lang="en-US" smtClean="0"/>
              <a:pPr>
                <a:defRPr/>
              </a:pPr>
              <a:t>1</a:t>
            </a:fld>
            <a:endParaRPr lang="en-US"/>
          </a:p>
        </p:txBody>
      </p:sp>
    </p:spTree>
    <p:extLst>
      <p:ext uri="{BB962C8B-B14F-4D97-AF65-F5344CB8AC3E}">
        <p14:creationId xmlns:p14="http://schemas.microsoft.com/office/powerpoint/2010/main" val="127761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12</a:t>
            </a:fld>
            <a:endParaRPr lang="en-US"/>
          </a:p>
        </p:txBody>
      </p:sp>
    </p:spTree>
    <p:extLst>
      <p:ext uri="{BB962C8B-B14F-4D97-AF65-F5344CB8AC3E}">
        <p14:creationId xmlns:p14="http://schemas.microsoft.com/office/powerpoint/2010/main" val="126304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13</a:t>
            </a:fld>
            <a:endParaRPr lang="en-US"/>
          </a:p>
        </p:txBody>
      </p:sp>
    </p:spTree>
    <p:extLst>
      <p:ext uri="{BB962C8B-B14F-4D97-AF65-F5344CB8AC3E}">
        <p14:creationId xmlns:p14="http://schemas.microsoft.com/office/powerpoint/2010/main" val="421783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14</a:t>
            </a:fld>
            <a:endParaRPr lang="en-US"/>
          </a:p>
        </p:txBody>
      </p:sp>
    </p:spTree>
    <p:extLst>
      <p:ext uri="{BB962C8B-B14F-4D97-AF65-F5344CB8AC3E}">
        <p14:creationId xmlns:p14="http://schemas.microsoft.com/office/powerpoint/2010/main" val="3633388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15</a:t>
            </a:fld>
            <a:endParaRPr lang="en-US"/>
          </a:p>
        </p:txBody>
      </p:sp>
    </p:spTree>
    <p:extLst>
      <p:ext uri="{BB962C8B-B14F-4D97-AF65-F5344CB8AC3E}">
        <p14:creationId xmlns:p14="http://schemas.microsoft.com/office/powerpoint/2010/main" val="1549239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16</a:t>
            </a:fld>
            <a:endParaRPr lang="en-US"/>
          </a:p>
        </p:txBody>
      </p:sp>
    </p:spTree>
    <p:extLst>
      <p:ext uri="{BB962C8B-B14F-4D97-AF65-F5344CB8AC3E}">
        <p14:creationId xmlns:p14="http://schemas.microsoft.com/office/powerpoint/2010/main" val="3070865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17</a:t>
            </a:fld>
            <a:endParaRPr lang="en-US"/>
          </a:p>
        </p:txBody>
      </p:sp>
    </p:spTree>
    <p:extLst>
      <p:ext uri="{BB962C8B-B14F-4D97-AF65-F5344CB8AC3E}">
        <p14:creationId xmlns:p14="http://schemas.microsoft.com/office/powerpoint/2010/main" val="260192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18</a:t>
            </a:fld>
            <a:endParaRPr lang="en-US"/>
          </a:p>
        </p:txBody>
      </p:sp>
    </p:spTree>
    <p:extLst>
      <p:ext uri="{BB962C8B-B14F-4D97-AF65-F5344CB8AC3E}">
        <p14:creationId xmlns:p14="http://schemas.microsoft.com/office/powerpoint/2010/main" val="338431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19</a:t>
            </a:fld>
            <a:endParaRPr lang="en-US"/>
          </a:p>
        </p:txBody>
      </p:sp>
    </p:spTree>
    <p:extLst>
      <p:ext uri="{BB962C8B-B14F-4D97-AF65-F5344CB8AC3E}">
        <p14:creationId xmlns:p14="http://schemas.microsoft.com/office/powerpoint/2010/main" val="1878197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20</a:t>
            </a:fld>
            <a:endParaRPr lang="en-US"/>
          </a:p>
        </p:txBody>
      </p:sp>
    </p:spTree>
    <p:extLst>
      <p:ext uri="{BB962C8B-B14F-4D97-AF65-F5344CB8AC3E}">
        <p14:creationId xmlns:p14="http://schemas.microsoft.com/office/powerpoint/2010/main" val="344019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232577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pPr eaLnBrk="1" hangingPunct="1">
              <a:defRPr/>
            </a:pPr>
            <a:r>
              <a:rPr lang="en-US" sz="1400" b="1" dirty="0" smtClean="0"/>
              <a:t>Custom animation effects: horizontal scrolling text</a:t>
            </a:r>
          </a:p>
          <a:p>
            <a:pPr eaLnBrk="1" hangingPunct="1">
              <a:defRPr/>
            </a:pPr>
            <a:r>
              <a:rPr lang="en-US" sz="1400" dirty="0" smtClean="0"/>
              <a:t>(Basic)</a:t>
            </a:r>
          </a:p>
          <a:p>
            <a:pPr eaLnBrk="1" hangingPunct="1">
              <a:defRPr/>
            </a:pPr>
            <a:endParaRPr lang="en-US" dirty="0" smtClean="0"/>
          </a:p>
          <a:p>
            <a:pPr eaLnBrk="1" hangingPunct="1">
              <a:defRPr/>
            </a:pPr>
            <a:endParaRPr lang="en-US" dirty="0" smtClean="0"/>
          </a:p>
          <a:p>
            <a:pPr eaLnBrk="1" hangingPunct="1">
              <a:defRPr/>
            </a:pPr>
            <a:r>
              <a:rPr lang="en-US" dirty="0" smtClean="0"/>
              <a:t>To reproduce the text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group, click </a:t>
            </a:r>
            <a:r>
              <a:rPr lang="en-US" b="1" dirty="0" smtClean="0"/>
              <a:t>Text Box</a:t>
            </a:r>
            <a:r>
              <a:rPr lang="en-US" dirty="0" smtClean="0"/>
              <a:t>, and then on the slide, drag to draw the text box. </a:t>
            </a:r>
          </a:p>
          <a:p>
            <a:pPr marL="228600" indent="-228600" eaLnBrk="1" fontAlgn="auto" hangingPunct="1">
              <a:spcBef>
                <a:spcPts val="0"/>
              </a:spcBef>
              <a:spcAft>
                <a:spcPts val="0"/>
              </a:spcAft>
              <a:buFont typeface="+mj-lt"/>
              <a:buAutoNum type="arabicPeriod"/>
              <a:defRPr/>
            </a:pPr>
            <a:r>
              <a:rPr lang="en-US" dirty="0" smtClean="0"/>
              <a:t>Enter text in the text box. (</a:t>
            </a:r>
            <a:r>
              <a:rPr lang="en-US" b="1" dirty="0" smtClean="0"/>
              <a:t>Note:</a:t>
            </a:r>
            <a:r>
              <a:rPr lang="en-US" dirty="0" smtClean="0"/>
              <a:t> You may want to add a bullet point at the end of your text, as in the example above. On the </a:t>
            </a:r>
            <a:r>
              <a:rPr lang="en-US" b="1" dirty="0" smtClean="0"/>
              <a:t>Insert</a:t>
            </a:r>
            <a:r>
              <a:rPr lang="en-US" dirty="0" smtClean="0"/>
              <a:t> tab, in the </a:t>
            </a:r>
            <a:r>
              <a:rPr lang="en-US" b="1" dirty="0" smtClean="0"/>
              <a:t>Text</a:t>
            </a:r>
            <a:r>
              <a:rPr lang="en-US" dirty="0" smtClean="0"/>
              <a:t> group, click </a:t>
            </a:r>
            <a:r>
              <a:rPr lang="en-US" b="1" dirty="0" smtClean="0"/>
              <a:t>Symbol</a:t>
            </a:r>
            <a:r>
              <a:rPr lang="en-US" dirty="0" smtClean="0"/>
              <a:t>. In the </a:t>
            </a:r>
            <a:r>
              <a:rPr lang="en-US" b="1" dirty="0" smtClean="0"/>
              <a:t>Symbol</a:t>
            </a:r>
            <a:r>
              <a:rPr lang="en-US" dirty="0" smtClean="0"/>
              <a:t> dialog box, in the </a:t>
            </a:r>
            <a:r>
              <a:rPr lang="en-US" b="1" dirty="0" smtClean="0"/>
              <a:t>Font</a:t>
            </a:r>
            <a:r>
              <a:rPr lang="en-US" dirty="0" smtClean="0"/>
              <a:t> list, select </a:t>
            </a:r>
            <a:r>
              <a:rPr lang="en-US" b="1" dirty="0" smtClean="0"/>
              <a:t>(normal text)</a:t>
            </a:r>
            <a:r>
              <a:rPr lang="en-US" dirty="0" smtClean="0"/>
              <a:t>. In the </a:t>
            </a:r>
            <a:r>
              <a:rPr lang="en-US" b="1" dirty="0" smtClean="0"/>
              <a:t>Subset</a:t>
            </a:r>
            <a:r>
              <a:rPr lang="en-US" dirty="0" smtClean="0"/>
              <a:t> list, select </a:t>
            </a:r>
            <a:r>
              <a:rPr lang="en-US" b="1" dirty="0" smtClean="0"/>
              <a:t>General Punctuation</a:t>
            </a:r>
            <a:r>
              <a:rPr lang="en-US" dirty="0" smtClean="0"/>
              <a:t>. In the </a:t>
            </a:r>
            <a:r>
              <a:rPr lang="en-US" b="1" dirty="0" smtClean="0"/>
              <a:t>Character Code </a:t>
            </a:r>
            <a:r>
              <a:rPr lang="en-US" dirty="0" smtClean="0"/>
              <a:t>box, enter </a:t>
            </a:r>
            <a:r>
              <a:rPr lang="en-US" b="1" dirty="0" smtClean="0"/>
              <a:t>2022</a:t>
            </a:r>
            <a:r>
              <a:rPr lang="en-US" dirty="0" smtClean="0"/>
              <a:t> to select </a:t>
            </a:r>
            <a:r>
              <a:rPr lang="en-US" b="1" dirty="0" smtClean="0"/>
              <a:t>BULLET</a:t>
            </a:r>
            <a:r>
              <a:rPr lang="en-US" dirty="0" smtClean="0"/>
              <a:t>,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text. On the </a:t>
            </a:r>
            <a:r>
              <a:rPr lang="en-US" b="1" dirty="0" smtClean="0"/>
              <a:t>Home</a:t>
            </a:r>
            <a:r>
              <a:rPr lang="en-US" dirty="0" smtClean="0"/>
              <a:t> tab, in the </a:t>
            </a:r>
            <a:r>
              <a:rPr lang="en-US" b="1" dirty="0" smtClean="0"/>
              <a:t>Font</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a:t>
            </a:r>
            <a:r>
              <a:rPr lang="en-US" dirty="0" smtClean="0"/>
              <a:t> list, select </a:t>
            </a:r>
            <a:r>
              <a:rPr lang="en-US" b="1" dirty="0" smtClean="0"/>
              <a:t>Gill Sans MT</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 Size </a:t>
            </a:r>
            <a:r>
              <a:rPr lang="en-US" dirty="0" smtClean="0"/>
              <a:t>list, select </a:t>
            </a:r>
            <a:r>
              <a:rPr lang="en-US" b="1" dirty="0" smtClean="0"/>
              <a:t>36</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a:t>
            </a:r>
            <a:r>
              <a:rPr lang="en-US" b="1" dirty="0" smtClean="0"/>
              <a:t>Bold</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arrow next to </a:t>
            </a:r>
            <a:r>
              <a:rPr lang="en-US" b="1" dirty="0" smtClean="0"/>
              <a:t>Font</a:t>
            </a:r>
            <a:r>
              <a:rPr lang="en-US" dirty="0" smtClean="0"/>
              <a:t>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 </a:t>
            </a:r>
            <a:r>
              <a:rPr lang="en-US" dirty="0" smtClean="0"/>
              <a:t>to align the text left in the text box. (</a:t>
            </a:r>
            <a:r>
              <a:rPr lang="en-US" b="1" dirty="0" smtClean="0"/>
              <a:t>Note:</a:t>
            </a:r>
            <a:r>
              <a:rPr lang="en-US" dirty="0" smtClean="0"/>
              <a:t> If the text wraps to more than one line, drag the adjustment handles on the text box to widen it until the text fits on one line.)</a:t>
            </a:r>
          </a:p>
          <a:p>
            <a:pPr marL="228600" indent="-228600" eaLnBrk="1" fontAlgn="auto" hangingPunct="1">
              <a:spcBef>
                <a:spcPts val="0"/>
              </a:spcBef>
              <a:spcAft>
                <a:spcPts val="0"/>
              </a:spcAft>
              <a:buFont typeface="+mj-lt"/>
              <a:buAutoNum type="arabicPeriod"/>
              <a:defRPr/>
            </a:pPr>
            <a:r>
              <a:rPr lang="en-US" dirty="0" smtClean="0"/>
              <a:t>Drag the text box to the left of the lower left edge of the slide. (</a:t>
            </a:r>
            <a:r>
              <a:rPr lang="en-US" b="1" dirty="0" smtClean="0"/>
              <a:t>Note: </a:t>
            </a:r>
            <a:r>
              <a:rPr lang="en-US" dirty="0" smtClean="0"/>
              <a:t>To see beyond the edges of the slide, on the </a:t>
            </a:r>
            <a:r>
              <a:rPr lang="en-US" b="1" dirty="0" smtClean="0"/>
              <a:t>View</a:t>
            </a:r>
            <a:r>
              <a:rPr lang="en-US" dirty="0" smtClean="0"/>
              <a:t> tab, click </a:t>
            </a:r>
            <a:r>
              <a:rPr lang="en-US" b="1" dirty="0" smtClean="0"/>
              <a:t>Zoom</a:t>
            </a:r>
            <a:r>
              <a:rPr lang="en-US" dirty="0" smtClean="0"/>
              <a:t>, and then in the </a:t>
            </a:r>
            <a:r>
              <a:rPr lang="en-US" b="1" dirty="0" smtClean="0"/>
              <a:t>Zoom</a:t>
            </a:r>
            <a:r>
              <a:rPr lang="en-US" dirty="0" smtClean="0"/>
              <a:t> dialog box, in the </a:t>
            </a:r>
            <a:r>
              <a:rPr lang="en-US" b="1" dirty="0" smtClean="0"/>
              <a:t>Percent</a:t>
            </a:r>
            <a:r>
              <a:rPr lang="en-US" dirty="0" smtClean="0"/>
              <a:t> box, enter </a:t>
            </a:r>
            <a:r>
              <a:rPr lang="en-US" b="1" dirty="0" smtClean="0"/>
              <a:t>40%</a:t>
            </a:r>
            <a:r>
              <a:rPr lang="en-US" dirty="0" smtClean="0"/>
              <a:t>.) </a:t>
            </a:r>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None/>
              <a:defRPr/>
            </a:pPr>
            <a:r>
              <a:rPr lang="en-US" dirty="0" smtClean="0"/>
              <a:t>To reproduce the animation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Animations</a:t>
            </a:r>
            <a:r>
              <a:rPr lang="en-US" dirty="0" smtClean="0"/>
              <a:t> tab, in the </a:t>
            </a:r>
            <a:r>
              <a:rPr lang="en-US" b="1" dirty="0" smtClean="0"/>
              <a:t>Animations</a:t>
            </a:r>
            <a:r>
              <a:rPr lang="en-US" dirty="0" smtClean="0"/>
              <a:t> group, click </a:t>
            </a:r>
            <a:r>
              <a:rPr lang="en-US" b="1" dirty="0" smtClean="0"/>
              <a:t>Custom Animation</a:t>
            </a:r>
            <a:r>
              <a:rPr lang="en-US" dirty="0" smtClean="0"/>
              <a:t>.</a:t>
            </a:r>
          </a:p>
          <a:p>
            <a:pPr marL="228600" indent="-228600" eaLnBrk="1" hangingPunct="1">
              <a:buFont typeface="+mj-lt"/>
              <a:buAutoNum type="arabicPeriod"/>
              <a:defRPr/>
            </a:pPr>
            <a:r>
              <a:rPr lang="en-US" dirty="0" smtClean="0"/>
              <a:t>On the slide, select the text box. In the </a:t>
            </a:r>
            <a:r>
              <a:rPr lang="en-US" b="1" dirty="0" smtClean="0"/>
              <a:t>Custom</a:t>
            </a:r>
            <a:r>
              <a:rPr lang="en-US" dirty="0" smtClean="0"/>
              <a:t> </a:t>
            </a:r>
            <a:r>
              <a:rPr lang="en-US" b="1" dirty="0" smtClean="0"/>
              <a:t>Animation</a:t>
            </a:r>
            <a:r>
              <a:rPr lang="en-US" dirty="0" smtClean="0"/>
              <a:t> task pane,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Add</a:t>
            </a:r>
            <a:r>
              <a:rPr lang="en-US" dirty="0" smtClean="0"/>
              <a:t> </a:t>
            </a:r>
            <a:r>
              <a:rPr lang="en-US" b="1" dirty="0" smtClean="0"/>
              <a:t>Effect</a:t>
            </a:r>
            <a:r>
              <a:rPr lang="en-US" dirty="0" smtClean="0"/>
              <a:t>, point to </a:t>
            </a:r>
            <a:r>
              <a:rPr lang="en-US" b="1" dirty="0" smtClean="0"/>
              <a:t>Entrance</a:t>
            </a:r>
            <a:r>
              <a:rPr lang="en-US" dirty="0" smtClean="0"/>
              <a:t>, and then click </a:t>
            </a:r>
            <a:r>
              <a:rPr lang="en-US" b="1" dirty="0" smtClean="0"/>
              <a:t>More Effects</a:t>
            </a:r>
            <a:r>
              <a:rPr lang="en-US" dirty="0" smtClean="0"/>
              <a:t>.</a:t>
            </a:r>
            <a:r>
              <a:rPr lang="en-US" b="1" dirty="0" smtClean="0"/>
              <a:t> </a:t>
            </a:r>
            <a:r>
              <a:rPr lang="en-US" dirty="0" smtClean="0"/>
              <a:t>In the </a:t>
            </a:r>
            <a:r>
              <a:rPr lang="en-US" b="1" dirty="0" smtClean="0"/>
              <a:t>Add Entrance Effect</a:t>
            </a:r>
            <a:r>
              <a:rPr lang="en-US" dirty="0" smtClean="0"/>
              <a:t> dialog box, under </a:t>
            </a:r>
            <a:r>
              <a:rPr lang="en-US" b="1" dirty="0" smtClean="0"/>
              <a:t>Basic</a:t>
            </a:r>
            <a:r>
              <a:rPr lang="en-US" dirty="0" smtClean="0"/>
              <a:t>, click </a:t>
            </a:r>
            <a:r>
              <a:rPr lang="en-US" b="1" dirty="0" smtClean="0"/>
              <a:t>Fly In</a:t>
            </a:r>
            <a:r>
              <a:rPr lang="en-US" dirty="0" smtClean="0"/>
              <a:t>. </a:t>
            </a:r>
          </a:p>
          <a:p>
            <a:pPr marL="685800" lvl="1" indent="-228600" eaLnBrk="1" hangingPunct="1">
              <a:buFont typeface="+mj-lt"/>
              <a:buAutoNum type="arabicPeriod"/>
              <a:defRPr/>
            </a:pPr>
            <a:r>
              <a:rPr lang="en-US" dirty="0" smtClean="0"/>
              <a:t>Select the animation effect (fly-in effect for the text box). Click the arrow to the right of the select effect, and then click </a:t>
            </a:r>
            <a:r>
              <a:rPr lang="en-US" b="1" dirty="0" smtClean="0"/>
              <a:t>Effect Options</a:t>
            </a:r>
            <a:r>
              <a:rPr lang="en-US" dirty="0" smtClean="0"/>
              <a:t>. In the </a:t>
            </a:r>
            <a:r>
              <a:rPr lang="en-US" b="1" dirty="0" smtClean="0"/>
              <a:t>Fly In </a:t>
            </a:r>
            <a:r>
              <a:rPr lang="en-US" dirty="0" smtClean="0"/>
              <a:t>dialog box, do the following:</a:t>
            </a:r>
          </a:p>
          <a:p>
            <a:pPr marL="1143000" lvl="2" indent="-228600" eaLnBrk="1" fontAlgn="auto" hangingPunct="1">
              <a:spcBef>
                <a:spcPts val="0"/>
              </a:spcBef>
              <a:spcAft>
                <a:spcPts val="0"/>
              </a:spcAft>
              <a:buFont typeface="Arial" pitchFamily="34" charset="0"/>
              <a:buChar char="•"/>
              <a:defRPr/>
            </a:pPr>
            <a:r>
              <a:rPr lang="en-US" dirty="0" smtClean="0"/>
              <a:t>On the </a:t>
            </a:r>
            <a:r>
              <a:rPr lang="en-US" b="1" dirty="0" smtClean="0"/>
              <a:t>Effect</a:t>
            </a:r>
            <a:r>
              <a:rPr lang="en-US" dirty="0" smtClean="0"/>
              <a:t> tab, in the </a:t>
            </a:r>
            <a:r>
              <a:rPr lang="en-US" b="1" dirty="0" smtClean="0"/>
              <a:t>Direction </a:t>
            </a:r>
            <a:r>
              <a:rPr lang="en-US" dirty="0" smtClean="0"/>
              <a:t>list, select </a:t>
            </a:r>
            <a:r>
              <a:rPr lang="en-US" b="1" dirty="0" smtClean="0"/>
              <a:t>From Right</a:t>
            </a:r>
            <a:r>
              <a:rPr lang="en-US" dirty="0" smtClean="0"/>
              <a:t>.</a:t>
            </a:r>
          </a:p>
          <a:p>
            <a:pPr marL="1143000" lvl="2" indent="-228600" eaLnBrk="1" hangingPunct="1">
              <a:buFont typeface="Arial" pitchFamily="34" charset="0"/>
              <a:buChar char="•"/>
              <a:defRPr/>
            </a:pPr>
            <a:r>
              <a:rPr lang="en-US" dirty="0" smtClean="0"/>
              <a:t>On the </a:t>
            </a:r>
            <a:r>
              <a:rPr lang="en-US" b="1" dirty="0" smtClean="0"/>
              <a:t>Timing</a:t>
            </a:r>
            <a:r>
              <a:rPr lang="en-US" dirty="0" smtClean="0"/>
              <a:t> tab, do the following:</a:t>
            </a:r>
          </a:p>
          <a:p>
            <a:pPr marL="1600200" lvl="3" indent="-228600" eaLnBrk="1" hangingPunct="1">
              <a:buFont typeface="Arial" pitchFamily="34" charset="0"/>
              <a:buChar char="•"/>
              <a:defRPr/>
            </a:pPr>
            <a:r>
              <a:rPr lang="en-US" dirty="0" smtClean="0"/>
              <a:t>In the </a:t>
            </a:r>
            <a:r>
              <a:rPr lang="en-US" b="1" dirty="0" smtClean="0"/>
              <a:t>Start</a:t>
            </a:r>
            <a:r>
              <a:rPr lang="en-US" dirty="0" smtClean="0"/>
              <a:t> list, select </a:t>
            </a:r>
            <a:r>
              <a:rPr lang="en-US" b="1" dirty="0" smtClean="0"/>
              <a:t>With Previous</a:t>
            </a:r>
            <a:r>
              <a:rPr lang="en-US" dirty="0" smtClean="0"/>
              <a:t>.</a:t>
            </a:r>
          </a:p>
          <a:p>
            <a:pPr marL="1600200" lvl="3" indent="-228600" eaLnBrk="1" hangingPunct="1">
              <a:buFont typeface="Arial" pitchFamily="34" charset="0"/>
              <a:buChar char="•"/>
              <a:defRPr/>
            </a:pPr>
            <a:r>
              <a:rPr lang="en-US" dirty="0" smtClean="0"/>
              <a:t>In the </a:t>
            </a:r>
            <a:r>
              <a:rPr lang="en-US" b="1" dirty="0" smtClean="0"/>
              <a:t>Speed</a:t>
            </a:r>
            <a:r>
              <a:rPr lang="en-US" dirty="0" smtClean="0"/>
              <a:t> box, enter </a:t>
            </a:r>
            <a:r>
              <a:rPr lang="en-US" b="1" dirty="0" smtClean="0"/>
              <a:t>16 seconds</a:t>
            </a:r>
            <a:r>
              <a:rPr lang="en-US" dirty="0" smtClean="0"/>
              <a:t>.</a:t>
            </a:r>
          </a:p>
          <a:p>
            <a:pPr marL="1600200" lvl="3" indent="-228600" eaLnBrk="1" hangingPunct="1">
              <a:buFont typeface="Arial" pitchFamily="34" charset="0"/>
              <a:buChar char="•"/>
              <a:defRPr/>
            </a:pPr>
            <a:r>
              <a:rPr lang="en-US" dirty="0" smtClean="0"/>
              <a:t>In the </a:t>
            </a:r>
            <a:r>
              <a:rPr lang="en-US" b="1" dirty="0" smtClean="0"/>
              <a:t>Repeat</a:t>
            </a:r>
            <a:r>
              <a:rPr lang="en-US" dirty="0" smtClean="0"/>
              <a:t> list, select </a:t>
            </a:r>
            <a:r>
              <a:rPr lang="en-US" b="1" dirty="0" smtClean="0"/>
              <a:t>Until End of Slide</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slide, select the text box.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Custom</a:t>
            </a:r>
            <a:r>
              <a:rPr lang="en-US" dirty="0" smtClean="0"/>
              <a:t> </a:t>
            </a:r>
            <a:r>
              <a:rPr lang="en-US" b="1" dirty="0" smtClean="0"/>
              <a:t>Animation</a:t>
            </a:r>
            <a:r>
              <a:rPr lang="en-US" dirty="0" smtClean="0"/>
              <a:t> task pane, select the second animation effect (fly-in effect for the second text box). Click the arrow to the right of the selected effect, and then click </a:t>
            </a:r>
            <a:r>
              <a:rPr lang="en-US" b="1" dirty="0" smtClean="0"/>
              <a:t>Timing</a:t>
            </a:r>
            <a:r>
              <a:rPr lang="en-US" dirty="0" smtClean="0"/>
              <a:t>. In the </a:t>
            </a:r>
            <a:r>
              <a:rPr lang="en-US" b="1" dirty="0" smtClean="0"/>
              <a:t>Fly In</a:t>
            </a:r>
            <a:r>
              <a:rPr lang="en-US" dirty="0" smtClean="0"/>
              <a:t> dialog box, on the </a:t>
            </a:r>
            <a:r>
              <a:rPr lang="en-US" b="1" dirty="0" smtClean="0"/>
              <a:t>Timing</a:t>
            </a:r>
            <a:r>
              <a:rPr lang="en-US" dirty="0" smtClean="0"/>
              <a:t> tab, in the </a:t>
            </a:r>
            <a:r>
              <a:rPr lang="en-US" b="1" dirty="0" smtClean="0"/>
              <a:t>Delay</a:t>
            </a:r>
            <a:r>
              <a:rPr lang="en-US" dirty="0" smtClean="0"/>
              <a:t> box, enter </a:t>
            </a:r>
            <a:r>
              <a:rPr lang="en-US" b="1" dirty="0" smtClean="0"/>
              <a:t>8</a:t>
            </a:r>
            <a:r>
              <a:rPr lang="en-US" dirty="0" smtClean="0"/>
              <a:t>. (</a:t>
            </a:r>
            <a:r>
              <a:rPr lang="en-US" b="1" dirty="0" smtClean="0"/>
              <a:t>Note:</a:t>
            </a:r>
            <a:r>
              <a:rPr lang="en-US" dirty="0" smtClean="0"/>
              <a:t> You may need to adjust the delay time if the length of your text is different than the example above.)</a:t>
            </a:r>
          </a:p>
          <a:p>
            <a:pPr marL="228600" indent="-228600" eaLnBrk="1" fontAlgn="auto" hangingPunct="1">
              <a:spcBef>
                <a:spcPts val="0"/>
              </a:spcBef>
              <a:spcAft>
                <a:spcPts val="0"/>
              </a:spcAft>
              <a:buFont typeface="+mj-lt"/>
              <a:buAutoNum type="arabicPeriod"/>
              <a:defRPr/>
            </a:pPr>
            <a:r>
              <a:rPr lang="en-US" dirty="0" smtClean="0"/>
              <a:t>On the slide, drag the second text box on top of the first text box.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 and Visibility </a:t>
            </a:r>
            <a:r>
              <a:rPr lang="en-US" dirty="0" smtClean="0"/>
              <a:t>pane, press and hold CTRL, and then select both text boxes.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Selected Objects</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Center</a:t>
            </a:r>
            <a:r>
              <a:rPr lang="en-US" dirty="0" smtClean="0"/>
              <a:t>.</a:t>
            </a:r>
          </a:p>
          <a:p>
            <a:pPr marL="228600" indent="-228600" eaLnBrk="1" fontAlgn="auto" hangingPunct="1">
              <a:spcBef>
                <a:spcPts val="0"/>
              </a:spcBef>
              <a:spcAft>
                <a:spcPts val="0"/>
              </a:spcAft>
              <a:buFont typeface="+mj-lt"/>
              <a:buAutoNum type="arabicPeriod"/>
              <a:defRPr/>
            </a:pPr>
            <a:endParaRPr lang="en-US" dirty="0" smtClean="0"/>
          </a:p>
          <a:p>
            <a:pPr eaLnBrk="1" hangingPunct="1">
              <a:defRPr/>
            </a:pPr>
            <a:endParaRPr lang="en-US" dirty="0" smtClean="0"/>
          </a:p>
          <a:p>
            <a:pPr eaLnBrk="1" hangingPunct="1">
              <a:defRPr/>
            </a:pPr>
            <a:r>
              <a:rPr lang="en-US" dirty="0" smtClean="0"/>
              <a:t>To reproduce the background effects on this slide, do the following: </a:t>
            </a:r>
          </a:p>
          <a:p>
            <a:pPr marL="228600" indent="-228600" eaLnBrk="1" fontAlgn="auto" hangingPunct="1">
              <a:spcBef>
                <a:spcPts val="0"/>
              </a:spcBef>
              <a:spcAft>
                <a:spcPts val="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and then select </a:t>
            </a:r>
            <a:r>
              <a:rPr lang="en-US" b="1" dirty="0" smtClean="0"/>
              <a:t>Picture or texture fill</a:t>
            </a:r>
            <a:r>
              <a:rPr lang="en-US" dirty="0" smtClean="0"/>
              <a:t> in the </a:t>
            </a:r>
            <a:r>
              <a:rPr lang="en-US" b="1" dirty="0" smtClean="0"/>
              <a:t>Fill</a:t>
            </a:r>
            <a:r>
              <a:rPr lang="en-US" dirty="0" smtClean="0"/>
              <a:t> pane. Under </a:t>
            </a:r>
            <a:r>
              <a:rPr lang="en-US" b="1" dirty="0" smtClean="0"/>
              <a:t>Insert from</a:t>
            </a:r>
            <a:r>
              <a:rPr lang="en-US" dirty="0" smtClean="0"/>
              <a:t>, click </a:t>
            </a:r>
            <a:r>
              <a:rPr lang="en-US" b="1" dirty="0" smtClean="0"/>
              <a:t>File</a:t>
            </a:r>
            <a:r>
              <a:rPr lang="en-US" dirty="0" smtClean="0"/>
              <a:t>. In the </a:t>
            </a:r>
            <a:r>
              <a:rPr lang="en-US" b="1" dirty="0" smtClean="0"/>
              <a:t>Insert Picture </a:t>
            </a:r>
            <a:r>
              <a:rPr lang="en-US" dirty="0" smtClean="0"/>
              <a:t>dialog box, select a picture,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spcBef>
                <a:spcPts val="0"/>
              </a:spcBef>
              <a:spcAft>
                <a:spcPts val="0"/>
              </a:spcAft>
              <a:buFont typeface="+mj-lt"/>
              <a:buAutoNum type="arabicPeriod"/>
              <a:defRPr/>
            </a:pPr>
            <a:r>
              <a:rPr lang="en-US" dirty="0" smtClean="0"/>
              <a:t>Select the rectangle.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Height</a:t>
            </a:r>
            <a:r>
              <a:rPr lang="en-US" dirty="0" smtClean="0"/>
              <a:t> box, enter </a:t>
            </a:r>
            <a:r>
              <a:rPr lang="en-US" b="1" dirty="0" smtClean="0"/>
              <a:t>7.5”</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Width</a:t>
            </a:r>
            <a:r>
              <a:rPr lang="en-US" dirty="0" smtClean="0"/>
              <a:t> box, enter </a:t>
            </a:r>
            <a:r>
              <a:rPr lang="en-US" b="1" dirty="0" smtClean="0"/>
              <a:t>1”</a:t>
            </a:r>
            <a:r>
              <a:rPr lang="en-US" dirty="0" smtClean="0"/>
              <a:t>.</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Shape Styles</a:t>
            </a:r>
            <a:r>
              <a:rPr lang="en-US" dirty="0" smtClean="0"/>
              <a:t> group, click the arrow next to </a:t>
            </a:r>
            <a:r>
              <a:rPr lang="en-US" b="1" dirty="0" smtClean="0"/>
              <a:t>Shape</a:t>
            </a:r>
            <a:r>
              <a:rPr lang="en-US" dirty="0" smtClean="0"/>
              <a:t> </a:t>
            </a:r>
            <a:r>
              <a:rPr lang="en-US" b="1" dirty="0" smtClean="0"/>
              <a:t>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More Gradients</a:t>
            </a:r>
            <a:r>
              <a:rPr lang="en-US" dirty="0" smtClean="0"/>
              <a:t>.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85800" lvl="1" indent="-228600" eaLnBrk="1" hangingPunct="1">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hangingPunct="1">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Right </a:t>
            </a:r>
            <a:r>
              <a:rPr lang="en-US" dirty="0" smtClean="0"/>
              <a:t>(first row, fourth option from the left).</a:t>
            </a:r>
          </a:p>
          <a:p>
            <a:pPr marL="685800" lvl="1" indent="-228600" eaLnBrk="1" hangingPunct="1">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hangingPunct="1">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eaLnBrk="1" hangingPunct="1">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eaLnBrk="1" hangingPunct="1">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a:t>
            </a:r>
          </a:p>
          <a:p>
            <a:pPr marL="1143000" lvl="2" indent="-228600" eaLnBrk="1" hangingPunct="1">
              <a:buFont typeface="Arial" pitchFamily="34" charset="0"/>
              <a:buChar char="•"/>
              <a:defRPr/>
            </a:pPr>
            <a:r>
              <a:rPr lang="en-US" dirty="0" smtClean="0"/>
              <a:t>In the </a:t>
            </a:r>
            <a:r>
              <a:rPr lang="en-US" b="1" dirty="0" smtClean="0"/>
              <a:t>Transparency</a:t>
            </a:r>
            <a:r>
              <a:rPr lang="en-US" dirty="0" smtClean="0"/>
              <a:t> box, enter </a:t>
            </a:r>
            <a:r>
              <a:rPr lang="en-US" b="1" dirty="0" smtClean="0"/>
              <a:t>0%</a:t>
            </a:r>
            <a:r>
              <a:rPr lang="en-US" dirty="0" smtClean="0"/>
              <a:t>.</a:t>
            </a:r>
          </a:p>
          <a:p>
            <a:pPr marL="685800" lvl="1" indent="-228600" eaLnBrk="1" hangingPunct="1">
              <a:buFont typeface="Arial" pitchFamily="34" charset="0"/>
              <a:buChar char="•"/>
              <a:defRPr/>
            </a:pPr>
            <a:r>
              <a:rPr lang="en-US" dirty="0" smtClean="0"/>
              <a:t>Select </a:t>
            </a:r>
            <a:r>
              <a:rPr lang="en-US" b="1" dirty="0" smtClean="0"/>
              <a:t>Stop 2 </a:t>
            </a:r>
            <a:r>
              <a:rPr lang="en-US" dirty="0" smtClean="0"/>
              <a:t>from the list, and then do the following: </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 </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slide, select the rectangle.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Left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duplicate rectangle. 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Linear Left </a:t>
            </a:r>
            <a:r>
              <a:rPr lang="en-US" dirty="0" smtClean="0"/>
              <a:t>(second row, third option from the left).</a:t>
            </a:r>
          </a:p>
          <a:p>
            <a:pPr marL="228600" indent="-228600" eaLnBrk="1" fontAlgn="auto" hangingPunct="1">
              <a:spcBef>
                <a:spcPts val="0"/>
              </a:spcBef>
              <a:spcAft>
                <a:spcPts val="0"/>
              </a:spcAft>
              <a:buFont typeface="+mj-lt"/>
              <a:buAutoNum type="arabicPeriod"/>
              <a:defRPr/>
            </a:pPr>
            <a:r>
              <a:rPr lang="en-US" dirty="0" smtClean="0"/>
              <a:t>With the duplicate rectangle still selected,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Right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None/>
              <a:defRPr/>
            </a:pPr>
            <a:endParaRPr lang="en-US" dirty="0" smtClean="0"/>
          </a:p>
        </p:txBody>
      </p:sp>
      <p:sp>
        <p:nvSpPr>
          <p:cNvPr id="25603" name="Slide Image Placeholder 4"/>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80163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29</a:t>
            </a:fld>
            <a:endParaRPr lang="en-US"/>
          </a:p>
        </p:txBody>
      </p:sp>
    </p:spTree>
    <p:extLst>
      <p:ext uri="{BB962C8B-B14F-4D97-AF65-F5344CB8AC3E}">
        <p14:creationId xmlns:p14="http://schemas.microsoft.com/office/powerpoint/2010/main" val="295376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30</a:t>
            </a:fld>
            <a:endParaRPr lang="en-US"/>
          </a:p>
        </p:txBody>
      </p:sp>
    </p:spTree>
    <p:extLst>
      <p:ext uri="{BB962C8B-B14F-4D97-AF65-F5344CB8AC3E}">
        <p14:creationId xmlns:p14="http://schemas.microsoft.com/office/powerpoint/2010/main" val="3737133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31</a:t>
            </a:fld>
            <a:endParaRPr lang="en-US"/>
          </a:p>
        </p:txBody>
      </p:sp>
    </p:spTree>
    <p:extLst>
      <p:ext uri="{BB962C8B-B14F-4D97-AF65-F5344CB8AC3E}">
        <p14:creationId xmlns:p14="http://schemas.microsoft.com/office/powerpoint/2010/main" val="2720246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32</a:t>
            </a:fld>
            <a:endParaRPr lang="en-US"/>
          </a:p>
        </p:txBody>
      </p:sp>
    </p:spTree>
    <p:extLst>
      <p:ext uri="{BB962C8B-B14F-4D97-AF65-F5344CB8AC3E}">
        <p14:creationId xmlns:p14="http://schemas.microsoft.com/office/powerpoint/2010/main" val="3132406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33</a:t>
            </a:fld>
            <a:endParaRPr lang="en-US"/>
          </a:p>
        </p:txBody>
      </p:sp>
    </p:spTree>
    <p:extLst>
      <p:ext uri="{BB962C8B-B14F-4D97-AF65-F5344CB8AC3E}">
        <p14:creationId xmlns:p14="http://schemas.microsoft.com/office/powerpoint/2010/main" val="834475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34</a:t>
            </a:fld>
            <a:endParaRPr lang="en-US"/>
          </a:p>
        </p:txBody>
      </p:sp>
    </p:spTree>
    <p:extLst>
      <p:ext uri="{BB962C8B-B14F-4D97-AF65-F5344CB8AC3E}">
        <p14:creationId xmlns:p14="http://schemas.microsoft.com/office/powerpoint/2010/main" val="1861927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36</a:t>
            </a:fld>
            <a:endParaRPr lang="en-US"/>
          </a:p>
        </p:txBody>
      </p:sp>
    </p:spTree>
    <p:extLst>
      <p:ext uri="{BB962C8B-B14F-4D97-AF65-F5344CB8AC3E}">
        <p14:creationId xmlns:p14="http://schemas.microsoft.com/office/powerpoint/2010/main" val="488052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37</a:t>
            </a:fld>
            <a:endParaRPr lang="en-US"/>
          </a:p>
        </p:txBody>
      </p:sp>
    </p:spTree>
    <p:extLst>
      <p:ext uri="{BB962C8B-B14F-4D97-AF65-F5344CB8AC3E}">
        <p14:creationId xmlns:p14="http://schemas.microsoft.com/office/powerpoint/2010/main" val="3158711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38</a:t>
            </a:fld>
            <a:endParaRPr lang="en-US"/>
          </a:p>
        </p:txBody>
      </p:sp>
    </p:spTree>
    <p:extLst>
      <p:ext uri="{BB962C8B-B14F-4D97-AF65-F5344CB8AC3E}">
        <p14:creationId xmlns:p14="http://schemas.microsoft.com/office/powerpoint/2010/main" val="1860710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39</a:t>
            </a:fld>
            <a:endParaRPr lang="en-US"/>
          </a:p>
        </p:txBody>
      </p:sp>
    </p:spTree>
    <p:extLst>
      <p:ext uri="{BB962C8B-B14F-4D97-AF65-F5344CB8AC3E}">
        <p14:creationId xmlns:p14="http://schemas.microsoft.com/office/powerpoint/2010/main" val="108169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a:t>
            </a:fld>
            <a:endParaRPr lang="en-US"/>
          </a:p>
        </p:txBody>
      </p:sp>
    </p:spTree>
    <p:extLst>
      <p:ext uri="{BB962C8B-B14F-4D97-AF65-F5344CB8AC3E}">
        <p14:creationId xmlns:p14="http://schemas.microsoft.com/office/powerpoint/2010/main" val="4232705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40</a:t>
            </a:fld>
            <a:endParaRPr lang="en-US"/>
          </a:p>
        </p:txBody>
      </p:sp>
    </p:spTree>
    <p:extLst>
      <p:ext uri="{BB962C8B-B14F-4D97-AF65-F5344CB8AC3E}">
        <p14:creationId xmlns:p14="http://schemas.microsoft.com/office/powerpoint/2010/main" val="2784098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41</a:t>
            </a:fld>
            <a:endParaRPr lang="en-US"/>
          </a:p>
        </p:txBody>
      </p:sp>
    </p:spTree>
    <p:extLst>
      <p:ext uri="{BB962C8B-B14F-4D97-AF65-F5344CB8AC3E}">
        <p14:creationId xmlns:p14="http://schemas.microsoft.com/office/powerpoint/2010/main" val="1792735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42</a:t>
            </a:fld>
            <a:endParaRPr lang="en-US"/>
          </a:p>
        </p:txBody>
      </p:sp>
    </p:spTree>
    <p:extLst>
      <p:ext uri="{BB962C8B-B14F-4D97-AF65-F5344CB8AC3E}">
        <p14:creationId xmlns:p14="http://schemas.microsoft.com/office/powerpoint/2010/main" val="3828429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43</a:t>
            </a:fld>
            <a:endParaRPr lang="en-US"/>
          </a:p>
        </p:txBody>
      </p:sp>
    </p:spTree>
    <p:extLst>
      <p:ext uri="{BB962C8B-B14F-4D97-AF65-F5344CB8AC3E}">
        <p14:creationId xmlns:p14="http://schemas.microsoft.com/office/powerpoint/2010/main" val="175095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46</a:t>
            </a:fld>
            <a:endParaRPr lang="en-US"/>
          </a:p>
        </p:txBody>
      </p:sp>
    </p:spTree>
    <p:extLst>
      <p:ext uri="{BB962C8B-B14F-4D97-AF65-F5344CB8AC3E}">
        <p14:creationId xmlns:p14="http://schemas.microsoft.com/office/powerpoint/2010/main" val="632207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47</a:t>
            </a:fld>
            <a:endParaRPr lang="en-US"/>
          </a:p>
        </p:txBody>
      </p:sp>
    </p:spTree>
    <p:extLst>
      <p:ext uri="{BB962C8B-B14F-4D97-AF65-F5344CB8AC3E}">
        <p14:creationId xmlns:p14="http://schemas.microsoft.com/office/powerpoint/2010/main" val="4189299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48</a:t>
            </a:fld>
            <a:endParaRPr lang="en-US"/>
          </a:p>
        </p:txBody>
      </p:sp>
    </p:spTree>
    <p:extLst>
      <p:ext uri="{BB962C8B-B14F-4D97-AF65-F5344CB8AC3E}">
        <p14:creationId xmlns:p14="http://schemas.microsoft.com/office/powerpoint/2010/main" val="23960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50</a:t>
            </a:fld>
            <a:endParaRPr lang="en-US"/>
          </a:p>
        </p:txBody>
      </p:sp>
    </p:spTree>
    <p:extLst>
      <p:ext uri="{BB962C8B-B14F-4D97-AF65-F5344CB8AC3E}">
        <p14:creationId xmlns:p14="http://schemas.microsoft.com/office/powerpoint/2010/main" val="3285510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51</a:t>
            </a:fld>
            <a:endParaRPr lang="en-US"/>
          </a:p>
        </p:txBody>
      </p:sp>
    </p:spTree>
    <p:extLst>
      <p:ext uri="{BB962C8B-B14F-4D97-AF65-F5344CB8AC3E}">
        <p14:creationId xmlns:p14="http://schemas.microsoft.com/office/powerpoint/2010/main" val="1791326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ctr">
              <a:defRPr/>
            </a:pPr>
            <a:r>
              <a:rPr lang="en-US" sz="20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ROLE OF PROJECT RISK MGMT</a:t>
            </a:r>
          </a:p>
          <a:p>
            <a:pPr algn="ctr">
              <a:defRPr/>
            </a:pPr>
            <a:r>
              <a:rPr lang="en-US" sz="2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 Corporate Business Management</a:t>
            </a:r>
          </a:p>
          <a:p>
            <a:endParaRPr lang="en-US" sz="2400" b="1"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Two Basic Types in Corporate Business Management:-</a:t>
            </a:r>
          </a:p>
          <a:p>
            <a:pPr marL="457200" indent="-457200">
              <a:buFont typeface="Arial" pitchFamily="34" charset="0"/>
              <a:buChar char="•"/>
            </a:pPr>
            <a:r>
              <a:rPr lang="en-US" sz="2800" b="1" i="1" kern="0" dirty="0" smtClean="0">
                <a:solidFill>
                  <a:schemeClr val="accent1">
                    <a:lumMod val="50000"/>
                  </a:schemeClr>
                </a:solidFill>
                <a:latin typeface="+mn-lt"/>
                <a:cs typeface="+mn-cs"/>
              </a:rPr>
              <a:t>Business Risk </a:t>
            </a:r>
          </a:p>
          <a:p>
            <a:pPr marL="914400" lvl="1" indent="-457200">
              <a:buFont typeface="Arial" pitchFamily="34" charset="0"/>
              <a:buChar char="•"/>
            </a:pPr>
            <a:r>
              <a:rPr lang="en-US" sz="2400" b="1" i="1" kern="0" dirty="0" smtClean="0">
                <a:solidFill>
                  <a:srgbClr val="C00000"/>
                </a:solidFill>
                <a:latin typeface="+mn-lt"/>
                <a:cs typeface="+mn-cs"/>
              </a:rPr>
              <a:t>Inherent chances of both profit and loss </a:t>
            </a:r>
            <a:r>
              <a:rPr lang="en-US" sz="2400" kern="0" dirty="0" smtClean="0">
                <a:solidFill>
                  <a:schemeClr val="accent1">
                    <a:lumMod val="50000"/>
                  </a:schemeClr>
                </a:solidFill>
                <a:latin typeface="+mn-lt"/>
                <a:cs typeface="+mn-cs"/>
              </a:rPr>
              <a:t>associated with the particular business endeavor.</a:t>
            </a:r>
          </a:p>
          <a:p>
            <a:pPr marL="914400" lvl="1" indent="-457200">
              <a:buFont typeface="Arial" pitchFamily="34" charset="0"/>
              <a:buChar char="•"/>
            </a:pPr>
            <a:r>
              <a:rPr lang="en-US" sz="2400" kern="0" dirty="0" smtClean="0">
                <a:solidFill>
                  <a:schemeClr val="accent1">
                    <a:lumMod val="50000"/>
                  </a:schemeClr>
                </a:solidFill>
                <a:latin typeface="+mn-lt"/>
                <a:cs typeface="+mn-cs"/>
              </a:rPr>
              <a:t>Business entities </a:t>
            </a:r>
            <a:r>
              <a:rPr lang="en-US" sz="2400" b="1" i="1" kern="0" dirty="0" smtClean="0">
                <a:solidFill>
                  <a:srgbClr val="C00000"/>
                </a:solidFill>
                <a:latin typeface="+mn-lt"/>
                <a:cs typeface="+mn-cs"/>
              </a:rPr>
              <a:t>employ skilled staff </a:t>
            </a:r>
            <a:r>
              <a:rPr lang="en-US" sz="2400" kern="0" dirty="0" smtClean="0">
                <a:solidFill>
                  <a:schemeClr val="accent1">
                    <a:lumMod val="50000"/>
                  </a:schemeClr>
                </a:solidFill>
                <a:latin typeface="+mn-lt"/>
                <a:cs typeface="+mn-cs"/>
              </a:rPr>
              <a:t>to increase the chances of profit and reduce the chances of loss.</a:t>
            </a:r>
          </a:p>
          <a:p>
            <a:pPr marL="914400" lvl="1" indent="-457200">
              <a:buFont typeface="Arial" pitchFamily="34" charset="0"/>
              <a:buChar char="•"/>
            </a:pPr>
            <a:r>
              <a:rPr lang="en-US" sz="2400" kern="0" dirty="0" smtClean="0">
                <a:solidFill>
                  <a:schemeClr val="accent1">
                    <a:lumMod val="50000"/>
                  </a:schemeClr>
                </a:solidFill>
                <a:latin typeface="+mn-lt"/>
                <a:cs typeface="+mn-cs"/>
              </a:rPr>
              <a:t>The essential purpose is to </a:t>
            </a:r>
            <a:r>
              <a:rPr lang="en-US" sz="2400" b="1" i="1" kern="0" dirty="0" smtClean="0">
                <a:solidFill>
                  <a:srgbClr val="C00000"/>
                </a:solidFill>
                <a:latin typeface="+mn-lt"/>
                <a:cs typeface="+mn-cs"/>
              </a:rPr>
              <a:t>maximize profits</a:t>
            </a:r>
            <a:r>
              <a:rPr lang="en-US" sz="2400" kern="0" dirty="0" smtClean="0">
                <a:solidFill>
                  <a:schemeClr val="accent1">
                    <a:lumMod val="50000"/>
                  </a:schemeClr>
                </a:solidFill>
                <a:latin typeface="+mn-lt"/>
                <a:cs typeface="+mn-cs"/>
              </a:rPr>
              <a:t>.</a:t>
            </a:r>
            <a:endParaRPr lang="en-US" sz="2800" b="1" i="1" kern="0" dirty="0" smtClean="0">
              <a:solidFill>
                <a:schemeClr val="accent1">
                  <a:lumMod val="50000"/>
                </a:schemeClr>
              </a:solidFill>
              <a:latin typeface="+mn-lt"/>
              <a:cs typeface="+mn-cs"/>
            </a:endParaRPr>
          </a:p>
          <a:p>
            <a:pPr marL="457200" indent="-457200">
              <a:buFont typeface="Arial" pitchFamily="34" charset="0"/>
              <a:buChar char="•"/>
            </a:pPr>
            <a:r>
              <a:rPr lang="en-US" sz="2800" b="1" i="1" kern="0" dirty="0" smtClean="0">
                <a:solidFill>
                  <a:schemeClr val="accent1">
                    <a:lumMod val="50000"/>
                  </a:schemeClr>
                </a:solidFill>
                <a:latin typeface="+mn-lt"/>
                <a:cs typeface="+mn-cs"/>
              </a:rPr>
              <a:t>Pure or Insurable Risk</a:t>
            </a:r>
          </a:p>
          <a:p>
            <a:pPr marL="914400" lvl="1" indent="-457200">
              <a:buFont typeface="Arial" pitchFamily="34" charset="0"/>
              <a:buChar char="•"/>
            </a:pPr>
            <a:r>
              <a:rPr lang="en-US" sz="2400" kern="0" dirty="0" smtClean="0">
                <a:solidFill>
                  <a:schemeClr val="accent1">
                    <a:lumMod val="50000"/>
                  </a:schemeClr>
                </a:solidFill>
                <a:latin typeface="+mn-lt"/>
                <a:cs typeface="+mn-cs"/>
              </a:rPr>
              <a:t>Involves </a:t>
            </a:r>
            <a:r>
              <a:rPr lang="en-US" sz="2400" b="1" i="1" kern="0" dirty="0" smtClean="0">
                <a:solidFill>
                  <a:srgbClr val="FF0000"/>
                </a:solidFill>
                <a:latin typeface="+mn-lt"/>
                <a:cs typeface="+mn-cs"/>
              </a:rPr>
              <a:t>only a chance for loss </a:t>
            </a:r>
            <a:r>
              <a:rPr lang="en-US" sz="2400" kern="0" dirty="0" smtClean="0">
                <a:solidFill>
                  <a:schemeClr val="accent1">
                    <a:lumMod val="50000"/>
                  </a:schemeClr>
                </a:solidFill>
                <a:latin typeface="+mn-lt"/>
                <a:cs typeface="+mn-cs"/>
              </a:rPr>
              <a:t>and no chance for profit. </a:t>
            </a:r>
          </a:p>
          <a:p>
            <a:pPr marL="914400" lvl="1" indent="-457200">
              <a:buFont typeface="Arial" pitchFamily="34" charset="0"/>
              <a:buChar char="•"/>
            </a:pPr>
            <a:r>
              <a:rPr lang="en-US" sz="2400" kern="0" dirty="0" smtClean="0">
                <a:solidFill>
                  <a:schemeClr val="accent1">
                    <a:lumMod val="50000"/>
                  </a:schemeClr>
                </a:solidFill>
                <a:latin typeface="+mn-lt"/>
                <a:cs typeface="+mn-cs"/>
              </a:rPr>
              <a:t>Insurable risks can be further sub-divided into four categories:-</a:t>
            </a:r>
          </a:p>
          <a:p>
            <a:pPr marL="1371600" lvl="2" indent="-457200">
              <a:buFont typeface="Arial" pitchFamily="34" charset="0"/>
              <a:buChar char="•"/>
            </a:pPr>
            <a:r>
              <a:rPr lang="en-US" sz="2000" kern="0" dirty="0" smtClean="0">
                <a:solidFill>
                  <a:srgbClr val="FF0000"/>
                </a:solidFill>
                <a:latin typeface="+mn-lt"/>
                <a:cs typeface="+mn-cs"/>
              </a:rPr>
              <a:t>Direct property loss</a:t>
            </a:r>
          </a:p>
          <a:p>
            <a:pPr marL="1371600" lvl="2" indent="-457200">
              <a:buFont typeface="Arial" pitchFamily="34" charset="0"/>
              <a:buChar char="•"/>
            </a:pPr>
            <a:r>
              <a:rPr lang="en-US" sz="2000" kern="0" dirty="0" smtClean="0">
                <a:solidFill>
                  <a:srgbClr val="FF0000"/>
                </a:solidFill>
                <a:latin typeface="+mn-lt"/>
                <a:cs typeface="+mn-cs"/>
              </a:rPr>
              <a:t>Indirect property loss</a:t>
            </a:r>
          </a:p>
          <a:p>
            <a:pPr marL="1371600" lvl="2" indent="-457200">
              <a:buFont typeface="Arial" pitchFamily="34" charset="0"/>
              <a:buChar char="•"/>
            </a:pPr>
            <a:r>
              <a:rPr lang="en-US" sz="2000" kern="0" dirty="0" smtClean="0">
                <a:solidFill>
                  <a:srgbClr val="FF0000"/>
                </a:solidFill>
                <a:latin typeface="+mn-lt"/>
                <a:cs typeface="+mn-cs"/>
              </a:rPr>
              <a:t>Liability loss</a:t>
            </a:r>
          </a:p>
          <a:p>
            <a:pPr marL="1371600" lvl="2" indent="-457200">
              <a:buFont typeface="Arial" pitchFamily="34" charset="0"/>
              <a:buChar char="•"/>
            </a:pPr>
            <a:r>
              <a:rPr lang="en-US" sz="2000" kern="0" dirty="0" smtClean="0">
                <a:solidFill>
                  <a:srgbClr val="FF0000"/>
                </a:solidFill>
                <a:latin typeface="+mn-lt"/>
                <a:cs typeface="+mn-cs"/>
              </a:rPr>
              <a:t>Personal loss</a:t>
            </a: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52</a:t>
            </a:fld>
            <a:endParaRPr lang="en-US"/>
          </a:p>
        </p:txBody>
      </p:sp>
    </p:spTree>
    <p:extLst>
      <p:ext uri="{BB962C8B-B14F-4D97-AF65-F5344CB8AC3E}">
        <p14:creationId xmlns:p14="http://schemas.microsoft.com/office/powerpoint/2010/main" val="387916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1200" b="1" kern="0" dirty="0">
              <a:solidFill>
                <a:schemeClr val="accent1">
                  <a:lumMod val="50000"/>
                </a:schemeClr>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5</a:t>
            </a:fld>
            <a:endParaRPr lang="en-US"/>
          </a:p>
        </p:txBody>
      </p:sp>
    </p:spTree>
    <p:extLst>
      <p:ext uri="{BB962C8B-B14F-4D97-AF65-F5344CB8AC3E}">
        <p14:creationId xmlns:p14="http://schemas.microsoft.com/office/powerpoint/2010/main" val="2378127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60</a:t>
            </a:fld>
            <a:endParaRPr lang="en-US"/>
          </a:p>
        </p:txBody>
      </p:sp>
    </p:spTree>
    <p:extLst>
      <p:ext uri="{BB962C8B-B14F-4D97-AF65-F5344CB8AC3E}">
        <p14:creationId xmlns:p14="http://schemas.microsoft.com/office/powerpoint/2010/main" val="110676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a:t>
            </a:fld>
            <a:endParaRPr lang="en-US"/>
          </a:p>
        </p:txBody>
      </p:sp>
    </p:spTree>
    <p:extLst>
      <p:ext uri="{BB962C8B-B14F-4D97-AF65-F5344CB8AC3E}">
        <p14:creationId xmlns:p14="http://schemas.microsoft.com/office/powerpoint/2010/main" val="231805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8</a:t>
            </a:fld>
            <a:endParaRPr lang="en-US"/>
          </a:p>
        </p:txBody>
      </p:sp>
    </p:spTree>
    <p:extLst>
      <p:ext uri="{BB962C8B-B14F-4D97-AF65-F5344CB8AC3E}">
        <p14:creationId xmlns:p14="http://schemas.microsoft.com/office/powerpoint/2010/main" val="29305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9</a:t>
            </a:fld>
            <a:endParaRPr lang="en-US"/>
          </a:p>
        </p:txBody>
      </p:sp>
    </p:spTree>
    <p:extLst>
      <p:ext uri="{BB962C8B-B14F-4D97-AF65-F5344CB8AC3E}">
        <p14:creationId xmlns:p14="http://schemas.microsoft.com/office/powerpoint/2010/main" val="2161158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10</a:t>
            </a:fld>
            <a:endParaRPr lang="en-US"/>
          </a:p>
        </p:txBody>
      </p:sp>
    </p:spTree>
    <p:extLst>
      <p:ext uri="{BB962C8B-B14F-4D97-AF65-F5344CB8AC3E}">
        <p14:creationId xmlns:p14="http://schemas.microsoft.com/office/powerpoint/2010/main" val="278660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defRPr/>
            </a:pPr>
            <a:endParaRPr lang="en-US" sz="2000" kern="0" dirty="0">
              <a:solidFill>
                <a:srgbClr val="FF0000"/>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11</a:t>
            </a:fld>
            <a:endParaRPr lang="en-US"/>
          </a:p>
        </p:txBody>
      </p:sp>
    </p:spTree>
    <p:extLst>
      <p:ext uri="{BB962C8B-B14F-4D97-AF65-F5344CB8AC3E}">
        <p14:creationId xmlns:p14="http://schemas.microsoft.com/office/powerpoint/2010/main" val="3239974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j0341439"/>
          <p:cNvPicPr>
            <a:picLocks noChangeAspect="1" noChangeArrowheads="1"/>
          </p:cNvPicPr>
          <p:nvPr/>
        </p:nvPicPr>
        <p:blipFill>
          <a:blip r:embed="rId2" cstate="print"/>
          <a:srcRect b="19832"/>
          <a:stretch>
            <a:fillRect/>
          </a:stretch>
        </p:blipFill>
        <p:spPr bwMode="ltGray">
          <a:xfrm>
            <a:off x="0" y="1744663"/>
            <a:ext cx="9144000" cy="5127625"/>
          </a:xfrm>
          <a:prstGeom prst="rect">
            <a:avLst/>
          </a:prstGeom>
          <a:noFill/>
          <a:ln w="9525">
            <a:noFill/>
            <a:miter lim="800000"/>
            <a:headEnd/>
            <a:tailEnd/>
          </a:ln>
        </p:spPr>
      </p:pic>
      <p:sp>
        <p:nvSpPr>
          <p:cNvPr id="5"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cs typeface="+mn-cs"/>
            </a:endParaRPr>
          </a:p>
        </p:txBody>
      </p:sp>
      <p:sp>
        <p:nvSpPr>
          <p:cNvPr id="6"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7"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8" name="Text Box 34"/>
          <p:cNvSpPr txBox="1">
            <a:spLocks noChangeArrowheads="1"/>
          </p:cNvSpPr>
          <p:nvPr/>
        </p:nvSpPr>
        <p:spPr bwMode="black">
          <a:xfrm>
            <a:off x="609600" y="1524000"/>
            <a:ext cx="1157288" cy="733425"/>
          </a:xfrm>
          <a:prstGeom prst="rect">
            <a:avLst/>
          </a:prstGeom>
          <a:noFill/>
          <a:ln w="9525">
            <a:noFill/>
            <a:miter lim="800000"/>
            <a:headEnd/>
            <a:tailEnd/>
          </a:ln>
          <a:effectLst/>
        </p:spPr>
        <p:txBody>
          <a:bodyPr wrap="none">
            <a:spAutoFit/>
          </a:bodyPr>
          <a:lstStyle/>
          <a:p>
            <a:pPr>
              <a:defRPr/>
            </a:pPr>
            <a:r>
              <a:rPr lang="en-US" sz="1600" b="1">
                <a:solidFill>
                  <a:schemeClr val="bg1"/>
                </a:solidFill>
                <a:latin typeface="Arial" charset="0"/>
                <a:cs typeface="+mn-cs"/>
              </a:rPr>
              <a:t>Company</a:t>
            </a:r>
          </a:p>
          <a:p>
            <a:pPr>
              <a:defRPr/>
            </a:pPr>
            <a:r>
              <a:rPr lang="en-US" sz="2600" b="1">
                <a:solidFill>
                  <a:schemeClr val="bg1"/>
                </a:solidFill>
                <a:latin typeface="Arial" charset="0"/>
                <a:cs typeface="+mn-cs"/>
              </a:rPr>
              <a:t>LOGO</a:t>
            </a: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9"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endParaRPr lang="en-US"/>
          </a:p>
        </p:txBody>
      </p:sp>
      <p:sp>
        <p:nvSpPr>
          <p:cNvPr id="10" name="Rectangle 5"/>
          <p:cNvSpPr>
            <a:spLocks noGrp="1" noChangeArrowheads="1"/>
          </p:cNvSpPr>
          <p:nvPr>
            <p:ph type="ftr" sz="quarter" idx="11"/>
          </p:nvPr>
        </p:nvSpPr>
        <p:spPr>
          <a:xfrm>
            <a:off x="3124200" y="6400800"/>
            <a:ext cx="2895600" cy="320675"/>
          </a:xfrm>
        </p:spPr>
        <p:txBody>
          <a:bodyPr/>
          <a:lstStyle>
            <a:lvl1pPr>
              <a:defRPr>
                <a:solidFill>
                  <a:schemeClr val="bg1"/>
                </a:solidFill>
              </a:defRPr>
            </a:lvl1pPr>
          </a:lstStyle>
          <a:p>
            <a:pPr>
              <a:defRPr/>
            </a:pPr>
            <a:endParaRPr lang="en-US"/>
          </a:p>
        </p:txBody>
      </p:sp>
      <p:sp>
        <p:nvSpPr>
          <p:cNvPr id="11" name="Rectangle 6"/>
          <p:cNvSpPr>
            <a:spLocks noGrp="1" noChangeArrowheads="1"/>
          </p:cNvSpPr>
          <p:nvPr>
            <p:ph type="sldNum" sz="quarter" idx="12"/>
          </p:nvPr>
        </p:nvSpPr>
        <p:spPr>
          <a:xfrm>
            <a:off x="6553200" y="6400800"/>
            <a:ext cx="2133600" cy="320675"/>
          </a:xfrm>
        </p:spPr>
        <p:txBody>
          <a:bodyPr/>
          <a:lstStyle>
            <a:lvl1pPr>
              <a:defRPr>
                <a:solidFill>
                  <a:schemeClr val="bg1"/>
                </a:solidFill>
              </a:defRPr>
            </a:lvl1pPr>
          </a:lstStyle>
          <a:p>
            <a:pPr>
              <a:defRPr/>
            </a:pPr>
            <a:fld id="{CFD9E773-647E-4019-9720-0F4EEE40C8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9510B7-1EB7-41E9-A4DB-AD16B85A63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D08983-2699-42DF-B387-ED3D85ECC5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50C3DC-6540-48F8-B4F3-A8E99E9DE9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DF6A2-54F9-4122-A31D-A7122C0D5D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46CD6-AEB5-4054-9631-FF3951689C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69159-89BC-4BB8-AA68-1C1857AA09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4DC504-E02E-49EB-A084-86994DBEF0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593528-4A66-4194-9C81-649F4B86B7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EEC359-2CED-4BD1-887D-76CC237768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A68A7-940E-463F-8D10-619E45ED98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11D755-A70D-40A8-9E77-9FC25D9E8C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26" name="Object 86"/>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1132" name="Image" r:id="rId15" imgW="7949206" imgH="5320635" progId="">
                  <p:embed/>
                </p:oleObj>
              </mc:Choice>
              <mc:Fallback>
                <p:oleObj name="Image" r:id="rId15" imgW="7949206" imgH="5320635" progId="">
                  <p:embed/>
                  <p:pic>
                    <p:nvPicPr>
                      <p:cNvPr id="0" name="Object 8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27" name="Object 87"/>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1133" name="Image" r:id="rId17" imgW="8571429" imgH="1514286" progId="">
                  <p:embed/>
                </p:oleObj>
              </mc:Choice>
              <mc:Fallback>
                <p:oleObj name="Image" r:id="rId17" imgW="8571429" imgH="1514286" progId="">
                  <p:embed/>
                  <p:pic>
                    <p:nvPicPr>
                      <p:cNvPr id="0" name="Object 8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1031"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37FF9DB-0616-40BB-A312-55E6B41760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4000" i="1">
          <a:solidFill>
            <a:schemeClr val="bg1"/>
          </a:solidFill>
          <a:latin typeface="+mj-lt"/>
          <a:ea typeface="+mj-ea"/>
          <a:cs typeface="+mj-cs"/>
        </a:defRPr>
      </a:lvl1pPr>
      <a:lvl2pPr algn="l" rtl="0" eaLnBrk="0" fontAlgn="base" hangingPunct="0">
        <a:spcBef>
          <a:spcPct val="0"/>
        </a:spcBef>
        <a:spcAft>
          <a:spcPct val="0"/>
        </a:spcAft>
        <a:defRPr sz="4000" i="1">
          <a:solidFill>
            <a:schemeClr val="bg1"/>
          </a:solidFill>
          <a:latin typeface="Arial" charset="0"/>
        </a:defRPr>
      </a:lvl2pPr>
      <a:lvl3pPr algn="l" rtl="0" eaLnBrk="0" fontAlgn="base" hangingPunct="0">
        <a:spcBef>
          <a:spcPct val="0"/>
        </a:spcBef>
        <a:spcAft>
          <a:spcPct val="0"/>
        </a:spcAft>
        <a:defRPr sz="4000" i="1">
          <a:solidFill>
            <a:schemeClr val="bg1"/>
          </a:solidFill>
          <a:latin typeface="Arial" charset="0"/>
        </a:defRPr>
      </a:lvl3pPr>
      <a:lvl4pPr algn="l" rtl="0" eaLnBrk="0" fontAlgn="base" hangingPunct="0">
        <a:spcBef>
          <a:spcPct val="0"/>
        </a:spcBef>
        <a:spcAft>
          <a:spcPct val="0"/>
        </a:spcAft>
        <a:defRPr sz="4000" i="1">
          <a:solidFill>
            <a:schemeClr val="bg1"/>
          </a:solidFill>
          <a:latin typeface="Arial" charset="0"/>
        </a:defRPr>
      </a:lvl4pPr>
      <a:lvl5pPr algn="l" rtl="0" eaLnBrk="0" fontAlgn="base" hangingPunct="0">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76200"/>
            <a:ext cx="70104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MASTERS IN PROJECT MANAGEMENT</a:t>
            </a:r>
            <a:endParaRPr lang="en-US" sz="4000" b="1" spc="200" dirty="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ndParaRPr>
          </a:p>
        </p:txBody>
      </p:sp>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r-PK"/>
          </a:p>
        </p:txBody>
      </p:sp>
      <p:sp>
        <p:nvSpPr>
          <p:cNvPr id="18" name="TextBox 17"/>
          <p:cNvSpPr txBox="1"/>
          <p:nvPr/>
        </p:nvSpPr>
        <p:spPr>
          <a:xfrm>
            <a:off x="193763" y="2895600"/>
            <a:ext cx="8863324" cy="2677656"/>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a:t>
            </a:r>
          </a:p>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5400" b="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6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MS(PM)-2(A,B&amp;C)</a:t>
            </a:r>
            <a:endParaRPr lang="en-US" sz="6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pic>
        <p:nvPicPr>
          <p:cNvPr id="8" name="Picture 7"/>
          <p:cNvPicPr>
            <a:picLocks noChangeAspect="1"/>
          </p:cNvPicPr>
          <p:nvPr/>
        </p:nvPicPr>
        <p:blipFill>
          <a:blip r:embed="rId4"/>
          <a:stretch>
            <a:fillRect/>
          </a:stretch>
        </p:blipFill>
        <p:spPr>
          <a:xfrm>
            <a:off x="161346" y="997160"/>
            <a:ext cx="1550003" cy="1824037"/>
          </a:xfrm>
          <a:prstGeom prst="rect">
            <a:avLst/>
          </a:prstGeom>
        </p:spPr>
      </p:pic>
      <p:pic>
        <p:nvPicPr>
          <p:cNvPr id="9" name="Picture 8"/>
          <p:cNvPicPr>
            <a:picLocks noChangeAspect="1"/>
          </p:cNvPicPr>
          <p:nvPr/>
        </p:nvPicPr>
        <p:blipFill>
          <a:blip r:embed="rId5"/>
          <a:stretch>
            <a:fillRect/>
          </a:stretch>
        </p:blipFill>
        <p:spPr>
          <a:xfrm>
            <a:off x="5181601" y="1509289"/>
            <a:ext cx="3962400" cy="870454"/>
          </a:xfrm>
          <a:prstGeom prst="rect">
            <a:avLst/>
          </a:prstGeom>
        </p:spPr>
      </p:pic>
    </p:spTree>
    <p:extLst>
      <p:ext uri="{BB962C8B-B14F-4D97-AF65-F5344CB8AC3E}">
        <p14:creationId xmlns:p14="http://schemas.microsoft.com/office/powerpoint/2010/main" val="3109248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524000"/>
            <a:ext cx="8991600" cy="4724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For each risk or set of risks for which a </a:t>
            </a:r>
            <a:r>
              <a:rPr lang="en-US" sz="2800" b="1" kern="0" dirty="0" smtClean="0">
                <a:solidFill>
                  <a:srgbClr val="C00000"/>
                </a:solidFill>
                <a:latin typeface="+mn-lt"/>
                <a:cs typeface="+mn-cs"/>
              </a:rPr>
              <a:t>contingent response </a:t>
            </a:r>
            <a:r>
              <a:rPr lang="en-US" sz="2800" b="1" kern="0" dirty="0" smtClean="0">
                <a:solidFill>
                  <a:schemeClr val="accent1">
                    <a:lumMod val="50000"/>
                  </a:schemeClr>
                </a:solidFill>
                <a:latin typeface="+mn-lt"/>
                <a:cs typeface="+mn-cs"/>
              </a:rPr>
              <a:t>has been defined, the corresponding set of </a:t>
            </a:r>
            <a:r>
              <a:rPr lang="en-US" sz="2800" b="1" kern="0" dirty="0" smtClean="0">
                <a:solidFill>
                  <a:srgbClr val="FF6600"/>
                </a:solidFill>
                <a:latin typeface="+mn-lt"/>
                <a:cs typeface="+mn-cs"/>
              </a:rPr>
              <a:t>trigger conditions </a:t>
            </a:r>
            <a:r>
              <a:rPr lang="en-US" sz="2800" b="1" kern="0" dirty="0" smtClean="0">
                <a:solidFill>
                  <a:schemeClr val="accent1">
                    <a:lumMod val="50000"/>
                  </a:schemeClr>
                </a:solidFill>
                <a:latin typeface="+mn-lt"/>
                <a:cs typeface="+mn-cs"/>
              </a:rPr>
              <a:t>should have been specified. </a:t>
            </a:r>
          </a:p>
          <a:p>
            <a:pPr marL="342900" indent="-342900">
              <a:buFont typeface="Arial" pitchFamily="34" charset="0"/>
              <a:buChar char="•"/>
            </a:pPr>
            <a:r>
              <a:rPr lang="en-US" sz="2800" b="1" kern="0" dirty="0" smtClean="0">
                <a:solidFill>
                  <a:schemeClr val="accent1">
                    <a:lumMod val="50000"/>
                  </a:schemeClr>
                </a:solidFill>
                <a:latin typeface="+mn-lt"/>
                <a:cs typeface="+mn-cs"/>
              </a:rPr>
              <a:t>It is the responsibility of the </a:t>
            </a:r>
            <a:r>
              <a:rPr lang="en-US" sz="2800" b="1" kern="0" dirty="0" smtClean="0">
                <a:solidFill>
                  <a:srgbClr val="C00000"/>
                </a:solidFill>
                <a:latin typeface="+mn-lt"/>
                <a:cs typeface="+mn-cs"/>
              </a:rPr>
              <a:t>action owner </a:t>
            </a:r>
            <a:r>
              <a:rPr lang="en-US" sz="2800" b="1" kern="0" dirty="0" smtClean="0">
                <a:solidFill>
                  <a:schemeClr val="accent1">
                    <a:lumMod val="50000"/>
                  </a:schemeClr>
                </a:solidFill>
                <a:latin typeface="+mn-lt"/>
                <a:cs typeface="+mn-cs"/>
              </a:rPr>
              <a:t>to ensure that these conditions are </a:t>
            </a:r>
            <a:r>
              <a:rPr lang="en-US" sz="2800" b="1" kern="0" dirty="0" smtClean="0">
                <a:solidFill>
                  <a:srgbClr val="FF6600"/>
                </a:solidFill>
                <a:latin typeface="+mn-lt"/>
                <a:cs typeface="+mn-cs"/>
              </a:rPr>
              <a:t>effectively monitored</a:t>
            </a:r>
            <a:r>
              <a:rPr lang="en-US" sz="2800" b="1" kern="0" dirty="0" smtClean="0">
                <a:solidFill>
                  <a:schemeClr val="accent1">
                    <a:lumMod val="50000"/>
                  </a:schemeClr>
                </a:solidFill>
                <a:latin typeface="+mn-lt"/>
                <a:cs typeface="+mn-cs"/>
              </a:rPr>
              <a:t> and that the corresponding actions are </a:t>
            </a:r>
            <a:r>
              <a:rPr lang="en-US" sz="2800" b="1" kern="0" dirty="0" smtClean="0">
                <a:solidFill>
                  <a:srgbClr val="FF6600"/>
                </a:solidFill>
                <a:latin typeface="+mn-lt"/>
                <a:cs typeface="+mn-cs"/>
              </a:rPr>
              <a:t>carried out as defined, in a timely manner</a:t>
            </a:r>
            <a:r>
              <a:rPr lang="en-US" sz="28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64240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524000"/>
            <a:ext cx="8991600" cy="4724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Once the Plan Risk responses process is complete, </a:t>
            </a:r>
            <a:r>
              <a:rPr lang="en-US" sz="2800" b="1" kern="0" dirty="0" smtClean="0">
                <a:solidFill>
                  <a:srgbClr val="C00000"/>
                </a:solidFill>
                <a:latin typeface="+mn-lt"/>
                <a:cs typeface="+mn-cs"/>
              </a:rPr>
              <a:t>all of the approved unconditional response actions </a:t>
            </a:r>
            <a:r>
              <a:rPr lang="en-US" sz="2800" b="1" kern="0" dirty="0" smtClean="0">
                <a:solidFill>
                  <a:schemeClr val="accent1">
                    <a:lumMod val="50000"/>
                  </a:schemeClr>
                </a:solidFill>
                <a:latin typeface="+mn-lt"/>
                <a:cs typeface="+mn-cs"/>
              </a:rPr>
              <a:t>should have been </a:t>
            </a:r>
            <a:r>
              <a:rPr lang="en-US" sz="2800" b="1" kern="0" dirty="0" smtClean="0">
                <a:solidFill>
                  <a:srgbClr val="FF6600"/>
                </a:solidFill>
                <a:latin typeface="+mn-lt"/>
                <a:cs typeface="+mn-cs"/>
              </a:rPr>
              <a:t>included and defined</a:t>
            </a:r>
            <a:r>
              <a:rPr lang="en-US" sz="2800" b="1" kern="0" dirty="0" smtClean="0">
                <a:solidFill>
                  <a:schemeClr val="accent1">
                    <a:lumMod val="50000"/>
                  </a:schemeClr>
                </a:solidFill>
                <a:latin typeface="+mn-lt"/>
                <a:cs typeface="+mn-cs"/>
              </a:rPr>
              <a:t> in the current project management plan.</a:t>
            </a:r>
          </a:p>
          <a:p>
            <a:pPr marL="342900" indent="-342900">
              <a:buFont typeface="Arial" pitchFamily="34" charset="0"/>
              <a:buChar char="•"/>
            </a:pPr>
            <a:r>
              <a:rPr lang="en-US" sz="2800" b="1" kern="0" dirty="0" smtClean="0">
                <a:solidFill>
                  <a:schemeClr val="accent1">
                    <a:lumMod val="50000"/>
                  </a:schemeClr>
                </a:solidFill>
                <a:latin typeface="+mn-lt"/>
                <a:cs typeface="+mn-cs"/>
              </a:rPr>
              <a:t>The </a:t>
            </a:r>
            <a:r>
              <a:rPr lang="en-US" sz="2800" b="1" kern="0" dirty="0" smtClean="0">
                <a:solidFill>
                  <a:srgbClr val="C00000"/>
                </a:solidFill>
                <a:latin typeface="+mn-lt"/>
                <a:cs typeface="+mn-cs"/>
              </a:rPr>
              <a:t>first action </a:t>
            </a:r>
            <a:r>
              <a:rPr lang="en-US" sz="2800" b="1" kern="0" dirty="0" smtClean="0">
                <a:solidFill>
                  <a:schemeClr val="accent1">
                    <a:lumMod val="50000"/>
                  </a:schemeClr>
                </a:solidFill>
                <a:latin typeface="+mn-lt"/>
                <a:cs typeface="+mn-cs"/>
              </a:rPr>
              <a:t>of risk monitoring and controlling is to </a:t>
            </a:r>
            <a:r>
              <a:rPr lang="en-US" sz="2800" b="1" kern="0" dirty="0" smtClean="0">
                <a:solidFill>
                  <a:srgbClr val="FF6600"/>
                </a:solidFill>
                <a:latin typeface="+mn-lt"/>
                <a:cs typeface="+mn-cs"/>
              </a:rPr>
              <a:t>check</a:t>
            </a:r>
            <a:r>
              <a:rPr lang="en-US" sz="2800" b="1" kern="0" dirty="0" smtClean="0">
                <a:solidFill>
                  <a:schemeClr val="accent1">
                    <a:lumMod val="50000"/>
                  </a:schemeClr>
                </a:solidFill>
                <a:latin typeface="+mn-lt"/>
                <a:cs typeface="+mn-cs"/>
              </a:rPr>
              <a:t> whether this is the case and </a:t>
            </a:r>
            <a:r>
              <a:rPr lang="en-US" sz="2800" b="1" kern="0" dirty="0" smtClean="0">
                <a:solidFill>
                  <a:srgbClr val="FF6600"/>
                </a:solidFill>
                <a:latin typeface="+mn-lt"/>
                <a:cs typeface="+mn-cs"/>
              </a:rPr>
              <a:t>take any appropriate action</a:t>
            </a:r>
            <a:r>
              <a:rPr lang="en-US" sz="2800" b="1" kern="0" dirty="0" smtClean="0">
                <a:solidFill>
                  <a:schemeClr val="accent1">
                    <a:lumMod val="50000"/>
                  </a:schemeClr>
                </a:solidFill>
                <a:latin typeface="+mn-lt"/>
                <a:cs typeface="+mn-cs"/>
              </a:rPr>
              <a:t> if necessary, such as </a:t>
            </a:r>
            <a:r>
              <a:rPr lang="en-US" sz="2800" b="1" kern="0" dirty="0" smtClean="0">
                <a:solidFill>
                  <a:srgbClr val="FF0000"/>
                </a:solidFill>
                <a:latin typeface="+mn-lt"/>
                <a:cs typeface="+mn-cs"/>
              </a:rPr>
              <a:t>invoking the change management process</a:t>
            </a:r>
            <a:r>
              <a:rPr lang="en-US" sz="2800" b="1" kern="0" dirty="0" smtClean="0">
                <a:solidFill>
                  <a:schemeClr val="accent1">
                    <a:lumMod val="50000"/>
                  </a:schemeClr>
                </a:solidFill>
                <a:latin typeface="+mn-lt"/>
                <a:cs typeface="+mn-cs"/>
              </a:rPr>
              <a:t> with respect to any missing actions. </a:t>
            </a:r>
          </a:p>
          <a:p>
            <a:pPr marL="342900" indent="-342900">
              <a:buFont typeface="Arial" pitchFamily="34" charset="0"/>
              <a:buChar char="•"/>
            </a:pPr>
            <a:r>
              <a:rPr lang="en-US" sz="2800" b="1" kern="0" dirty="0" smtClean="0">
                <a:solidFill>
                  <a:schemeClr val="accent1">
                    <a:lumMod val="50000"/>
                  </a:schemeClr>
                </a:solidFill>
                <a:latin typeface="+mn-lt"/>
                <a:cs typeface="+mn-cs"/>
              </a:rPr>
              <a:t>This will </a:t>
            </a:r>
            <a:r>
              <a:rPr lang="en-US" sz="2800" b="1" kern="0" dirty="0" smtClean="0">
                <a:solidFill>
                  <a:srgbClr val="C00000"/>
                </a:solidFill>
                <a:latin typeface="+mn-lt"/>
                <a:cs typeface="+mn-cs"/>
              </a:rPr>
              <a:t>ensure</a:t>
            </a:r>
            <a:r>
              <a:rPr lang="en-US" sz="2800" b="1" kern="0" dirty="0" smtClean="0">
                <a:solidFill>
                  <a:schemeClr val="accent1">
                    <a:lumMod val="50000"/>
                  </a:schemeClr>
                </a:solidFill>
                <a:latin typeface="+mn-lt"/>
                <a:cs typeface="+mn-cs"/>
              </a:rPr>
              <a:t> that the agreed-upon actions are carried out within the normal </a:t>
            </a:r>
            <a:r>
              <a:rPr lang="en-US" sz="2800" b="1" kern="0" dirty="0" smtClean="0">
                <a:solidFill>
                  <a:srgbClr val="FF6600"/>
                </a:solidFill>
                <a:latin typeface="+mn-lt"/>
                <a:cs typeface="+mn-cs"/>
              </a:rPr>
              <a:t>project execution framework</a:t>
            </a:r>
            <a:r>
              <a:rPr lang="en-US" sz="28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3597218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524000"/>
            <a:ext cx="8991600" cy="4724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The </a:t>
            </a:r>
            <a:r>
              <a:rPr lang="en-US" sz="2800" b="1" kern="0" dirty="0" smtClean="0">
                <a:solidFill>
                  <a:srgbClr val="FF0000"/>
                </a:solidFill>
                <a:latin typeface="+mn-lt"/>
                <a:cs typeface="+mn-cs"/>
              </a:rPr>
              <a:t>risk owners </a:t>
            </a:r>
            <a:r>
              <a:rPr lang="en-US" sz="2800" b="1" kern="0" dirty="0" smtClean="0">
                <a:solidFill>
                  <a:schemeClr val="accent1">
                    <a:lumMod val="50000"/>
                  </a:schemeClr>
                </a:solidFill>
                <a:latin typeface="+mn-lt"/>
                <a:cs typeface="+mn-cs"/>
              </a:rPr>
              <a:t>and the </a:t>
            </a:r>
            <a:r>
              <a:rPr lang="en-US" sz="2800" b="1" kern="0" dirty="0" smtClean="0">
                <a:solidFill>
                  <a:srgbClr val="FF0000"/>
                </a:solidFill>
                <a:latin typeface="+mn-lt"/>
                <a:cs typeface="+mn-cs"/>
              </a:rPr>
              <a:t>risk action owners </a:t>
            </a:r>
            <a:r>
              <a:rPr lang="en-US" sz="2800" b="1" kern="0" dirty="0" smtClean="0">
                <a:solidFill>
                  <a:schemeClr val="accent1">
                    <a:lumMod val="50000"/>
                  </a:schemeClr>
                </a:solidFill>
                <a:latin typeface="+mn-lt"/>
                <a:cs typeface="+mn-cs"/>
              </a:rPr>
              <a:t>need to be </a:t>
            </a:r>
            <a:r>
              <a:rPr lang="en-US" sz="2800" b="1" kern="0" dirty="0" smtClean="0">
                <a:solidFill>
                  <a:srgbClr val="FF6600"/>
                </a:solidFill>
                <a:latin typeface="+mn-lt"/>
                <a:cs typeface="+mn-cs"/>
              </a:rPr>
              <a:t>briefed on any changes </a:t>
            </a:r>
            <a:r>
              <a:rPr lang="en-US" sz="2800" b="1" kern="0" dirty="0" smtClean="0">
                <a:solidFill>
                  <a:schemeClr val="accent1">
                    <a:lumMod val="50000"/>
                  </a:schemeClr>
                </a:solidFill>
                <a:latin typeface="+mn-lt"/>
                <a:cs typeface="+mn-cs"/>
              </a:rPr>
              <a:t>that may affect their </a:t>
            </a:r>
            <a:r>
              <a:rPr lang="en-US" sz="2800" b="1" kern="0" dirty="0" smtClean="0">
                <a:solidFill>
                  <a:srgbClr val="C00000"/>
                </a:solidFill>
                <a:latin typeface="+mn-lt"/>
                <a:cs typeface="+mn-cs"/>
              </a:rPr>
              <a:t>responsibilities</a:t>
            </a:r>
            <a:r>
              <a:rPr lang="en-US" sz="2800" b="1" kern="0" dirty="0" smtClean="0">
                <a:solidFill>
                  <a:schemeClr val="accent1">
                    <a:lumMod val="50000"/>
                  </a:schemeClr>
                </a:solidFill>
                <a:latin typeface="+mn-lt"/>
                <a:cs typeface="+mn-cs"/>
              </a:rPr>
              <a:t>. </a:t>
            </a:r>
          </a:p>
          <a:p>
            <a:pPr marL="342900" indent="-342900">
              <a:buFont typeface="Arial" pitchFamily="34" charset="0"/>
              <a:buChar char="•"/>
            </a:pPr>
            <a:r>
              <a:rPr lang="en-US" sz="2800" b="1" kern="0" dirty="0" smtClean="0">
                <a:solidFill>
                  <a:srgbClr val="C00000"/>
                </a:solidFill>
                <a:latin typeface="+mn-lt"/>
                <a:cs typeface="+mn-cs"/>
              </a:rPr>
              <a:t>Effective communication </a:t>
            </a:r>
            <a:r>
              <a:rPr lang="en-US" sz="2800" b="1" kern="0" dirty="0" smtClean="0">
                <a:solidFill>
                  <a:schemeClr val="accent1">
                    <a:lumMod val="50000"/>
                  </a:schemeClr>
                </a:solidFill>
                <a:latin typeface="+mn-lt"/>
                <a:cs typeface="+mn-cs"/>
              </a:rPr>
              <a:t>needs to be maintained between them and the project manager so that </a:t>
            </a:r>
          </a:p>
          <a:p>
            <a:pPr marL="800100" lvl="1" indent="-342900">
              <a:buFont typeface="Arial" pitchFamily="34" charset="0"/>
              <a:buChar char="•"/>
            </a:pPr>
            <a:r>
              <a:rPr lang="en-US" sz="2800" b="1" kern="0" dirty="0" smtClean="0">
                <a:solidFill>
                  <a:schemeClr val="accent1">
                    <a:lumMod val="50000"/>
                  </a:schemeClr>
                </a:solidFill>
                <a:latin typeface="+mn-lt"/>
                <a:cs typeface="+mn-cs"/>
              </a:rPr>
              <a:t>the </a:t>
            </a:r>
            <a:r>
              <a:rPr lang="en-US" sz="2800" b="1" kern="0" dirty="0" smtClean="0">
                <a:solidFill>
                  <a:srgbClr val="C00000"/>
                </a:solidFill>
                <a:latin typeface="+mn-lt"/>
                <a:cs typeface="+mn-cs"/>
              </a:rPr>
              <a:t>designated stakeholders </a:t>
            </a:r>
            <a:r>
              <a:rPr lang="en-US" sz="2800" b="1" kern="0" dirty="0" smtClean="0">
                <a:solidFill>
                  <a:schemeClr val="accent1">
                    <a:lumMod val="50000"/>
                  </a:schemeClr>
                </a:solidFill>
                <a:latin typeface="+mn-lt"/>
                <a:cs typeface="+mn-cs"/>
              </a:rPr>
              <a:t>accept accountability for </a:t>
            </a:r>
            <a:r>
              <a:rPr lang="en-US" sz="2800" b="1" kern="0" dirty="0" smtClean="0">
                <a:solidFill>
                  <a:srgbClr val="FF6600"/>
                </a:solidFill>
                <a:latin typeface="+mn-lt"/>
                <a:cs typeface="+mn-cs"/>
              </a:rPr>
              <a:t>controlling the potential outcomes </a:t>
            </a:r>
            <a:r>
              <a:rPr lang="en-US" sz="2800" b="1" kern="0" dirty="0" smtClean="0">
                <a:solidFill>
                  <a:schemeClr val="accent1">
                    <a:lumMod val="50000"/>
                  </a:schemeClr>
                </a:solidFill>
                <a:latin typeface="+mn-lt"/>
                <a:cs typeface="+mn-cs"/>
              </a:rPr>
              <a:t>of specific risks, </a:t>
            </a:r>
          </a:p>
          <a:p>
            <a:pPr marL="800100" lvl="1" indent="-342900">
              <a:buFont typeface="Arial" pitchFamily="34" charset="0"/>
              <a:buChar char="•"/>
            </a:pPr>
            <a:r>
              <a:rPr lang="en-US" sz="2800" b="1" kern="0" dirty="0" smtClean="0">
                <a:solidFill>
                  <a:srgbClr val="FF6600"/>
                </a:solidFill>
                <a:latin typeface="+mn-lt"/>
                <a:cs typeface="+mn-cs"/>
              </a:rPr>
              <a:t>apply their best efforts </a:t>
            </a:r>
            <a:r>
              <a:rPr lang="en-US" sz="2800" b="1" kern="0" dirty="0" smtClean="0">
                <a:solidFill>
                  <a:schemeClr val="accent1">
                    <a:lumMod val="50000"/>
                  </a:schemeClr>
                </a:solidFill>
                <a:latin typeface="+mn-lt"/>
                <a:cs typeface="+mn-cs"/>
              </a:rPr>
              <a:t>to track the associated </a:t>
            </a:r>
            <a:r>
              <a:rPr lang="en-US" sz="2800" b="1" kern="0" dirty="0" smtClean="0">
                <a:solidFill>
                  <a:srgbClr val="FF0000"/>
                </a:solidFill>
                <a:latin typeface="+mn-lt"/>
                <a:cs typeface="+mn-cs"/>
              </a:rPr>
              <a:t>trigger conditions </a:t>
            </a:r>
            <a:r>
              <a:rPr lang="en-US" sz="2800" b="1" kern="0" dirty="0" smtClean="0">
                <a:solidFill>
                  <a:schemeClr val="accent1">
                    <a:lumMod val="50000"/>
                  </a:schemeClr>
                </a:solidFill>
                <a:latin typeface="+mn-lt"/>
                <a:cs typeface="+mn-cs"/>
              </a:rPr>
              <a:t>and </a:t>
            </a:r>
          </a:p>
          <a:p>
            <a:pPr marL="800100" lvl="1" indent="-342900">
              <a:buFont typeface="Arial" pitchFamily="34" charset="0"/>
              <a:buChar char="•"/>
            </a:pPr>
            <a:r>
              <a:rPr lang="en-US" sz="2800" b="1" kern="0" dirty="0" smtClean="0">
                <a:solidFill>
                  <a:srgbClr val="FF6600"/>
                </a:solidFill>
                <a:latin typeface="+mn-lt"/>
                <a:cs typeface="+mn-cs"/>
              </a:rPr>
              <a:t>carry out the agreed-upon responses </a:t>
            </a:r>
            <a:r>
              <a:rPr lang="en-US" sz="2800" b="1" kern="0" dirty="0" smtClean="0">
                <a:solidFill>
                  <a:schemeClr val="accent1">
                    <a:lumMod val="50000"/>
                  </a:schemeClr>
                </a:solidFill>
                <a:latin typeface="+mn-lt"/>
                <a:cs typeface="+mn-cs"/>
              </a:rPr>
              <a:t>in a </a:t>
            </a:r>
            <a:r>
              <a:rPr lang="en-US" sz="2800" b="1" kern="0" dirty="0" smtClean="0">
                <a:solidFill>
                  <a:srgbClr val="FF0000"/>
                </a:solidFill>
                <a:latin typeface="+mn-lt"/>
                <a:cs typeface="+mn-cs"/>
              </a:rPr>
              <a:t>timely manner</a:t>
            </a:r>
            <a:r>
              <a:rPr lang="en-US" sz="28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729927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524000"/>
            <a:ext cx="8991600" cy="4724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In addition to the response actions and trigger conditions, a </a:t>
            </a:r>
            <a:r>
              <a:rPr lang="en-US" sz="2800" b="1" kern="0" dirty="0" smtClean="0">
                <a:solidFill>
                  <a:srgbClr val="C00000"/>
                </a:solidFill>
                <a:latin typeface="+mn-lt"/>
                <a:cs typeface="+mn-cs"/>
              </a:rPr>
              <a:t>mechanism for measuring </a:t>
            </a:r>
            <a:r>
              <a:rPr lang="en-US" sz="2800" b="1" kern="0" dirty="0" smtClean="0">
                <a:solidFill>
                  <a:schemeClr val="accent1">
                    <a:lumMod val="50000"/>
                  </a:schemeClr>
                </a:solidFill>
                <a:latin typeface="+mn-lt"/>
                <a:cs typeface="+mn-cs"/>
              </a:rPr>
              <a:t>the </a:t>
            </a:r>
            <a:r>
              <a:rPr lang="en-US" sz="2800" b="1" kern="0" dirty="0" smtClean="0">
                <a:solidFill>
                  <a:srgbClr val="FF6600"/>
                </a:solidFill>
                <a:latin typeface="+mn-lt"/>
                <a:cs typeface="+mn-cs"/>
              </a:rPr>
              <a:t>effectiveness of the response </a:t>
            </a:r>
            <a:r>
              <a:rPr lang="en-US" sz="2800" b="1" kern="0" dirty="0" smtClean="0">
                <a:solidFill>
                  <a:schemeClr val="accent1">
                    <a:lumMod val="50000"/>
                  </a:schemeClr>
                </a:solidFill>
                <a:latin typeface="+mn-lt"/>
                <a:cs typeface="+mn-cs"/>
              </a:rPr>
              <a:t>is provided by the Plan Risk Responses process.</a:t>
            </a:r>
          </a:p>
          <a:p>
            <a:pPr marL="342900" indent="-342900">
              <a:buFont typeface="Arial" pitchFamily="34" charset="0"/>
              <a:buChar char="•"/>
            </a:pPr>
            <a:r>
              <a:rPr lang="en-US" sz="2800" b="1" kern="0" dirty="0" smtClean="0">
                <a:solidFill>
                  <a:schemeClr val="accent1">
                    <a:lumMod val="50000"/>
                  </a:schemeClr>
                </a:solidFill>
                <a:latin typeface="+mn-lt"/>
                <a:cs typeface="+mn-cs"/>
              </a:rPr>
              <a:t>The </a:t>
            </a:r>
            <a:r>
              <a:rPr lang="en-US" sz="2800" b="1" kern="0" dirty="0" smtClean="0">
                <a:solidFill>
                  <a:srgbClr val="FF6600"/>
                </a:solidFill>
                <a:latin typeface="+mn-lt"/>
                <a:cs typeface="+mn-cs"/>
              </a:rPr>
              <a:t>risk action owner </a:t>
            </a:r>
            <a:r>
              <a:rPr lang="en-US" sz="2800" b="1" kern="0" dirty="0" smtClean="0">
                <a:solidFill>
                  <a:schemeClr val="accent1">
                    <a:lumMod val="50000"/>
                  </a:schemeClr>
                </a:solidFill>
                <a:latin typeface="+mn-lt"/>
                <a:cs typeface="+mn-cs"/>
              </a:rPr>
              <a:t>should keep the </a:t>
            </a:r>
            <a:r>
              <a:rPr lang="en-US" sz="2800" b="1" kern="0" dirty="0" smtClean="0">
                <a:solidFill>
                  <a:srgbClr val="FF6600"/>
                </a:solidFill>
                <a:latin typeface="+mn-lt"/>
                <a:cs typeface="+mn-cs"/>
              </a:rPr>
              <a:t>risk owner </a:t>
            </a:r>
            <a:r>
              <a:rPr lang="en-US" sz="2800" b="1" kern="0" dirty="0" smtClean="0">
                <a:solidFill>
                  <a:schemeClr val="accent1">
                    <a:lumMod val="50000"/>
                  </a:schemeClr>
                </a:solidFill>
                <a:latin typeface="+mn-lt"/>
                <a:cs typeface="+mn-cs"/>
              </a:rPr>
              <a:t>aware of the </a:t>
            </a:r>
            <a:r>
              <a:rPr lang="en-US" sz="2800" b="1" kern="0" dirty="0" smtClean="0">
                <a:solidFill>
                  <a:srgbClr val="FF0000"/>
                </a:solidFill>
                <a:latin typeface="+mn-lt"/>
                <a:cs typeface="+mn-cs"/>
              </a:rPr>
              <a:t>status of the response actions </a:t>
            </a:r>
            <a:r>
              <a:rPr lang="en-US" sz="2800" b="1" kern="0" dirty="0" smtClean="0">
                <a:solidFill>
                  <a:schemeClr val="accent1">
                    <a:lumMod val="50000"/>
                  </a:schemeClr>
                </a:solidFill>
                <a:latin typeface="+mn-lt"/>
                <a:cs typeface="+mn-cs"/>
              </a:rPr>
              <a:t>so that the </a:t>
            </a:r>
            <a:r>
              <a:rPr lang="en-US" sz="2800" b="1" kern="0" dirty="0" smtClean="0">
                <a:solidFill>
                  <a:srgbClr val="FF6600"/>
                </a:solidFill>
                <a:latin typeface="+mn-lt"/>
                <a:cs typeface="+mn-cs"/>
              </a:rPr>
              <a:t>risk owner </a:t>
            </a:r>
            <a:r>
              <a:rPr lang="en-US" sz="2800" b="1" kern="0" dirty="0" smtClean="0">
                <a:solidFill>
                  <a:schemeClr val="accent1">
                    <a:lumMod val="50000"/>
                  </a:schemeClr>
                </a:solidFill>
                <a:latin typeface="+mn-lt"/>
                <a:cs typeface="+mn-cs"/>
              </a:rPr>
              <a:t>can decide </a:t>
            </a:r>
          </a:p>
          <a:p>
            <a:pPr marL="800100" lvl="1" indent="-342900">
              <a:buFont typeface="Arial" pitchFamily="34" charset="0"/>
              <a:buChar char="•"/>
            </a:pPr>
            <a:r>
              <a:rPr lang="en-US" sz="2800" b="1" kern="0" dirty="0" smtClean="0">
                <a:solidFill>
                  <a:schemeClr val="accent1">
                    <a:lumMod val="50000"/>
                  </a:schemeClr>
                </a:solidFill>
                <a:latin typeface="+mn-lt"/>
                <a:cs typeface="+mn-cs"/>
              </a:rPr>
              <a:t>when the </a:t>
            </a:r>
            <a:r>
              <a:rPr lang="en-US" sz="2800" b="1" kern="0" dirty="0" smtClean="0">
                <a:solidFill>
                  <a:srgbClr val="FF0000"/>
                </a:solidFill>
                <a:latin typeface="+mn-lt"/>
                <a:cs typeface="+mn-cs"/>
              </a:rPr>
              <a:t>risk</a:t>
            </a:r>
            <a:r>
              <a:rPr lang="en-US" sz="2800" b="1" kern="0" dirty="0" smtClean="0">
                <a:solidFill>
                  <a:schemeClr val="accent1">
                    <a:lumMod val="50000"/>
                  </a:schemeClr>
                </a:solidFill>
                <a:latin typeface="+mn-lt"/>
                <a:cs typeface="+mn-cs"/>
              </a:rPr>
              <a:t> has been </a:t>
            </a:r>
            <a:r>
              <a:rPr lang="en-US" sz="2800" b="1" kern="0" dirty="0" smtClean="0">
                <a:solidFill>
                  <a:srgbClr val="C00000"/>
                </a:solidFill>
                <a:latin typeface="+mn-lt"/>
                <a:cs typeface="+mn-cs"/>
              </a:rPr>
              <a:t>effectively dealt </a:t>
            </a:r>
            <a:r>
              <a:rPr lang="en-US" sz="2800" b="1" kern="0" dirty="0" smtClean="0">
                <a:solidFill>
                  <a:schemeClr val="accent1">
                    <a:lumMod val="50000"/>
                  </a:schemeClr>
                </a:solidFill>
                <a:latin typeface="+mn-lt"/>
                <a:cs typeface="+mn-cs"/>
              </a:rPr>
              <a:t>with, or </a:t>
            </a:r>
          </a:p>
          <a:p>
            <a:pPr marL="800100" lvl="1" indent="-342900">
              <a:buFont typeface="Arial" pitchFamily="34" charset="0"/>
              <a:buChar char="•"/>
            </a:pPr>
            <a:r>
              <a:rPr lang="en-US" sz="2800" b="1" kern="0" dirty="0" smtClean="0">
                <a:solidFill>
                  <a:schemeClr val="accent1">
                    <a:lumMod val="50000"/>
                  </a:schemeClr>
                </a:solidFill>
                <a:latin typeface="+mn-lt"/>
                <a:cs typeface="+mn-cs"/>
              </a:rPr>
              <a:t>whether </a:t>
            </a:r>
            <a:r>
              <a:rPr lang="en-US" sz="2800" b="1" kern="0" dirty="0" smtClean="0">
                <a:solidFill>
                  <a:srgbClr val="FF0000"/>
                </a:solidFill>
                <a:latin typeface="+mn-lt"/>
                <a:cs typeface="+mn-cs"/>
              </a:rPr>
              <a:t>additional actions </a:t>
            </a:r>
            <a:r>
              <a:rPr lang="en-US" sz="2800" b="1" kern="0" dirty="0" smtClean="0">
                <a:solidFill>
                  <a:schemeClr val="accent1">
                    <a:lumMod val="50000"/>
                  </a:schemeClr>
                </a:solidFill>
                <a:latin typeface="+mn-lt"/>
                <a:cs typeface="+mn-cs"/>
              </a:rPr>
              <a:t>need to be </a:t>
            </a:r>
            <a:r>
              <a:rPr lang="en-US" sz="2800" b="1" kern="0" dirty="0" smtClean="0">
                <a:solidFill>
                  <a:srgbClr val="C00000"/>
                </a:solidFill>
                <a:latin typeface="+mn-lt"/>
                <a:cs typeface="+mn-cs"/>
              </a:rPr>
              <a:t>planned and implemented</a:t>
            </a:r>
            <a:r>
              <a:rPr lang="en-US" sz="28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924288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447800"/>
            <a:ext cx="8991600" cy="4724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As the project progresses, </a:t>
            </a:r>
            <a:r>
              <a:rPr lang="en-US" sz="2800" b="1" kern="0" dirty="0" smtClean="0">
                <a:solidFill>
                  <a:srgbClr val="C00000"/>
                </a:solidFill>
                <a:latin typeface="+mn-lt"/>
                <a:cs typeface="+mn-cs"/>
              </a:rPr>
              <a:t>additional information becomes available </a:t>
            </a:r>
            <a:r>
              <a:rPr lang="en-US" sz="2800" b="1" kern="0" dirty="0" smtClean="0">
                <a:solidFill>
                  <a:schemeClr val="accent1">
                    <a:lumMod val="50000"/>
                  </a:schemeClr>
                </a:solidFill>
                <a:latin typeface="+mn-lt"/>
                <a:cs typeface="+mn-cs"/>
              </a:rPr>
              <a:t>and the </a:t>
            </a:r>
            <a:r>
              <a:rPr lang="en-US" sz="2800" b="1" kern="0" dirty="0" smtClean="0">
                <a:solidFill>
                  <a:srgbClr val="C00000"/>
                </a:solidFill>
                <a:latin typeface="+mn-lt"/>
                <a:cs typeface="+mn-cs"/>
              </a:rPr>
              <a:t>management environment may change </a:t>
            </a:r>
            <a:r>
              <a:rPr lang="en-US" sz="2800" b="1" kern="0" dirty="0" smtClean="0">
                <a:solidFill>
                  <a:schemeClr val="accent1">
                    <a:lumMod val="50000"/>
                  </a:schemeClr>
                </a:solidFill>
                <a:latin typeface="+mn-lt"/>
                <a:cs typeface="+mn-cs"/>
              </a:rPr>
              <a:t>as some risks occur, whether </a:t>
            </a:r>
            <a:r>
              <a:rPr lang="en-US" sz="2800" b="1" kern="0" dirty="0" smtClean="0">
                <a:solidFill>
                  <a:srgbClr val="FF6600"/>
                </a:solidFill>
                <a:latin typeface="+mn-lt"/>
                <a:cs typeface="+mn-cs"/>
              </a:rPr>
              <a:t>foreseen or unforeseen</a:t>
            </a:r>
            <a:r>
              <a:rPr lang="en-US" sz="2800" b="1" kern="0" dirty="0" smtClean="0">
                <a:solidFill>
                  <a:schemeClr val="accent1">
                    <a:lumMod val="50000"/>
                  </a:schemeClr>
                </a:solidFill>
                <a:latin typeface="+mn-lt"/>
                <a:cs typeface="+mn-cs"/>
              </a:rPr>
              <a:t>, and others </a:t>
            </a:r>
            <a:r>
              <a:rPr lang="en-US" sz="2800" b="1" kern="0" dirty="0" smtClean="0">
                <a:solidFill>
                  <a:srgbClr val="FF0000"/>
                </a:solidFill>
                <a:latin typeface="+mn-lt"/>
                <a:cs typeface="+mn-cs"/>
              </a:rPr>
              <a:t>become or cease to be relevant</a:t>
            </a:r>
            <a:r>
              <a:rPr lang="en-US" sz="2800" b="1" kern="0" dirty="0" smtClean="0">
                <a:solidFill>
                  <a:schemeClr val="accent1">
                    <a:lumMod val="50000"/>
                  </a:schemeClr>
                </a:solidFill>
                <a:latin typeface="+mn-lt"/>
                <a:cs typeface="+mn-cs"/>
              </a:rPr>
              <a:t>. </a:t>
            </a:r>
          </a:p>
          <a:p>
            <a:pPr marL="342900" indent="-342900">
              <a:buFont typeface="Arial" pitchFamily="34" charset="0"/>
              <a:buChar char="•"/>
            </a:pPr>
            <a:r>
              <a:rPr lang="en-US" sz="2800" b="1" kern="0" dirty="0" smtClean="0">
                <a:solidFill>
                  <a:schemeClr val="accent1">
                    <a:lumMod val="50000"/>
                  </a:schemeClr>
                </a:solidFill>
                <a:latin typeface="+mn-lt"/>
                <a:cs typeface="+mn-cs"/>
              </a:rPr>
              <a:t>The planning should therefore be kept </a:t>
            </a:r>
            <a:r>
              <a:rPr lang="en-US" sz="2800" b="1" kern="0" dirty="0" smtClean="0">
                <a:solidFill>
                  <a:srgbClr val="FF0000"/>
                </a:solidFill>
                <a:latin typeface="+mn-lt"/>
                <a:cs typeface="+mn-cs"/>
              </a:rPr>
              <a:t>current</a:t>
            </a:r>
            <a:r>
              <a:rPr lang="en-US" sz="2800" b="1" kern="0" dirty="0" smtClean="0">
                <a:solidFill>
                  <a:schemeClr val="accent1">
                    <a:lumMod val="50000"/>
                  </a:schemeClr>
                </a:solidFill>
                <a:latin typeface="+mn-lt"/>
                <a:cs typeface="+mn-cs"/>
              </a:rPr>
              <a:t> and the project manager should ensure that </a:t>
            </a:r>
            <a:r>
              <a:rPr lang="en-US" sz="2800" b="1" kern="0" dirty="0" smtClean="0">
                <a:solidFill>
                  <a:srgbClr val="C00000"/>
                </a:solidFill>
                <a:latin typeface="+mn-lt"/>
                <a:cs typeface="+mn-cs"/>
              </a:rPr>
              <a:t>periodic risk reassessment, including risk identification, analysis, and risk response planning</a:t>
            </a:r>
            <a:r>
              <a:rPr lang="en-US" sz="2800" b="1" kern="0" dirty="0" smtClean="0">
                <a:solidFill>
                  <a:schemeClr val="accent1">
                    <a:lumMod val="50000"/>
                  </a:schemeClr>
                </a:solidFill>
                <a:latin typeface="+mn-lt"/>
                <a:cs typeface="+mn-cs"/>
              </a:rPr>
              <a:t>, is </a:t>
            </a:r>
            <a:r>
              <a:rPr lang="en-US" sz="2800" b="1" kern="0" dirty="0" smtClean="0">
                <a:solidFill>
                  <a:srgbClr val="FF6600"/>
                </a:solidFill>
                <a:latin typeface="+mn-lt"/>
                <a:cs typeface="+mn-cs"/>
              </a:rPr>
              <a:t>repeated at reasonable intervals</a:t>
            </a:r>
            <a:r>
              <a:rPr lang="en-US" sz="2800" b="1" kern="0" dirty="0" smtClean="0">
                <a:solidFill>
                  <a:schemeClr val="accent1">
                    <a:lumMod val="50000"/>
                  </a:schemeClr>
                </a:solidFill>
                <a:latin typeface="+mn-lt"/>
                <a:cs typeface="+mn-cs"/>
              </a:rPr>
              <a:t>, or </a:t>
            </a:r>
            <a:r>
              <a:rPr lang="en-US" sz="2800" b="1" kern="0" dirty="0" smtClean="0">
                <a:solidFill>
                  <a:srgbClr val="FF6600"/>
                </a:solidFill>
                <a:latin typeface="+mn-lt"/>
                <a:cs typeface="+mn-cs"/>
              </a:rPr>
              <a:t>in response to project events </a:t>
            </a:r>
            <a:r>
              <a:rPr lang="en-US" sz="2800" b="1" kern="0" dirty="0" smtClean="0">
                <a:solidFill>
                  <a:schemeClr val="accent1">
                    <a:lumMod val="50000"/>
                  </a:schemeClr>
                </a:solidFill>
                <a:latin typeface="+mn-lt"/>
                <a:cs typeface="+mn-cs"/>
              </a:rPr>
              <a:t>– </a:t>
            </a:r>
            <a:r>
              <a:rPr lang="en-US" sz="2800" b="1" kern="0" dirty="0" smtClean="0">
                <a:solidFill>
                  <a:srgbClr val="FF0000"/>
                </a:solidFill>
                <a:latin typeface="+mn-lt"/>
                <a:cs typeface="+mn-cs"/>
              </a:rPr>
              <a:t>without generating excessive administrative overhead</a:t>
            </a:r>
            <a:r>
              <a:rPr lang="en-US" sz="28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693622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447800"/>
            <a:ext cx="8991600" cy="4724400"/>
          </a:xfrm>
          <a:prstGeom prst="rect">
            <a:avLst/>
          </a:prstGeom>
        </p:spPr>
        <p:txBody>
          <a:bodyPr/>
          <a:lstStyle/>
          <a:p>
            <a:r>
              <a:rPr lang="en-US" sz="3200" b="1" kern="0" dirty="0" smtClean="0">
                <a:solidFill>
                  <a:srgbClr val="FF0000"/>
                </a:solidFill>
                <a:latin typeface="+mn-lt"/>
                <a:cs typeface="+mn-cs"/>
              </a:rPr>
              <a:t>Typical reasons </a:t>
            </a:r>
            <a:r>
              <a:rPr lang="en-US" sz="3200" b="1" kern="0" dirty="0" smtClean="0">
                <a:solidFill>
                  <a:schemeClr val="accent1">
                    <a:lumMod val="50000"/>
                  </a:schemeClr>
                </a:solidFill>
                <a:latin typeface="+mn-lt"/>
                <a:cs typeface="+mn-cs"/>
              </a:rPr>
              <a:t>for </a:t>
            </a:r>
            <a:r>
              <a:rPr lang="en-US" sz="3200" b="1" kern="0" dirty="0" smtClean="0">
                <a:solidFill>
                  <a:srgbClr val="C00000"/>
                </a:solidFill>
                <a:latin typeface="+mn-lt"/>
                <a:cs typeface="+mn-cs"/>
              </a:rPr>
              <a:t>risk reassessment </a:t>
            </a:r>
            <a:r>
              <a:rPr lang="en-US" sz="3200" b="1" kern="0" dirty="0" smtClean="0">
                <a:solidFill>
                  <a:schemeClr val="accent1">
                    <a:lumMod val="50000"/>
                  </a:schemeClr>
                </a:solidFill>
                <a:latin typeface="+mn-lt"/>
                <a:cs typeface="+mn-cs"/>
              </a:rPr>
              <a:t>are:-</a:t>
            </a:r>
          </a:p>
          <a:p>
            <a:pPr marL="800100" lvl="1" indent="-342900">
              <a:buFont typeface="Arial" pitchFamily="34" charset="0"/>
              <a:buChar char="•"/>
            </a:pPr>
            <a:r>
              <a:rPr lang="en-US" sz="3200" b="1" kern="0" dirty="0" smtClean="0">
                <a:solidFill>
                  <a:schemeClr val="accent1">
                    <a:lumMod val="50000"/>
                  </a:schemeClr>
                </a:solidFill>
                <a:latin typeface="+mn-lt"/>
                <a:cs typeface="+mn-cs"/>
              </a:rPr>
              <a:t>Occurrence of a </a:t>
            </a:r>
            <a:r>
              <a:rPr lang="en-US" sz="3200" b="1" kern="0" dirty="0" smtClean="0">
                <a:solidFill>
                  <a:srgbClr val="FF6600"/>
                </a:solidFill>
                <a:latin typeface="+mn-lt"/>
                <a:cs typeface="+mn-cs"/>
              </a:rPr>
              <a:t>major or unexpected risk</a:t>
            </a:r>
            <a:r>
              <a:rPr lang="en-US" sz="3200" b="1" kern="0" dirty="0" smtClean="0">
                <a:solidFill>
                  <a:schemeClr val="accent1">
                    <a:lumMod val="50000"/>
                  </a:schemeClr>
                </a:solidFill>
                <a:latin typeface="+mn-lt"/>
                <a:cs typeface="+mn-cs"/>
              </a:rPr>
              <a:t>,</a:t>
            </a:r>
          </a:p>
          <a:p>
            <a:pPr marL="800100" lvl="1" indent="-342900">
              <a:buFont typeface="Arial" pitchFamily="34" charset="0"/>
              <a:buChar char="•"/>
            </a:pPr>
            <a:r>
              <a:rPr lang="en-US" sz="3200" b="1" kern="0" dirty="0" smtClean="0">
                <a:solidFill>
                  <a:schemeClr val="accent1">
                    <a:lumMod val="50000"/>
                  </a:schemeClr>
                </a:solidFill>
                <a:latin typeface="+mn-lt"/>
                <a:cs typeface="+mn-cs"/>
              </a:rPr>
              <a:t>Need to analyze a </a:t>
            </a:r>
            <a:r>
              <a:rPr lang="en-US" sz="3200" b="1" kern="0" dirty="0" smtClean="0">
                <a:solidFill>
                  <a:srgbClr val="FF6600"/>
                </a:solidFill>
                <a:latin typeface="+mn-lt"/>
                <a:cs typeface="+mn-cs"/>
              </a:rPr>
              <a:t>complex change request</a:t>
            </a:r>
            <a:r>
              <a:rPr lang="en-US" sz="3200" b="1" kern="0" dirty="0" smtClean="0">
                <a:solidFill>
                  <a:schemeClr val="accent1">
                    <a:lumMod val="50000"/>
                  </a:schemeClr>
                </a:solidFill>
                <a:latin typeface="+mn-lt"/>
                <a:cs typeface="+mn-cs"/>
              </a:rPr>
              <a:t>,</a:t>
            </a:r>
          </a:p>
          <a:p>
            <a:pPr marL="800100" lvl="1" indent="-342900">
              <a:buFont typeface="Arial" pitchFamily="34" charset="0"/>
              <a:buChar char="•"/>
            </a:pPr>
            <a:r>
              <a:rPr lang="en-US" sz="3200" b="1" kern="0" dirty="0" smtClean="0">
                <a:solidFill>
                  <a:srgbClr val="FF6600"/>
                </a:solidFill>
                <a:latin typeface="+mn-lt"/>
                <a:cs typeface="+mn-cs"/>
              </a:rPr>
              <a:t>Phase-end review</a:t>
            </a:r>
            <a:r>
              <a:rPr lang="en-US" sz="3200" b="1" kern="0" dirty="0" smtClean="0">
                <a:solidFill>
                  <a:schemeClr val="accent1">
                    <a:lumMod val="50000"/>
                  </a:schemeClr>
                </a:solidFill>
                <a:latin typeface="+mn-lt"/>
                <a:cs typeface="+mn-cs"/>
              </a:rPr>
              <a:t>,</a:t>
            </a:r>
          </a:p>
          <a:p>
            <a:pPr marL="800100" lvl="1" indent="-342900">
              <a:buFont typeface="Arial" pitchFamily="34" charset="0"/>
              <a:buChar char="•"/>
            </a:pPr>
            <a:r>
              <a:rPr lang="en-US" sz="3200" b="1" kern="0" dirty="0" smtClean="0">
                <a:solidFill>
                  <a:schemeClr val="accent1">
                    <a:lumMod val="50000"/>
                  </a:schemeClr>
                </a:solidFill>
                <a:latin typeface="+mn-lt"/>
                <a:cs typeface="+mn-cs"/>
              </a:rPr>
              <a:t>Project </a:t>
            </a:r>
            <a:r>
              <a:rPr lang="en-US" sz="3200" b="1" kern="0" dirty="0" smtClean="0">
                <a:solidFill>
                  <a:srgbClr val="FF6600"/>
                </a:solidFill>
                <a:latin typeface="+mn-lt"/>
                <a:cs typeface="+mn-cs"/>
              </a:rPr>
              <a:t>re-planning</a:t>
            </a:r>
            <a:r>
              <a:rPr lang="en-US" sz="3200" b="1" kern="0" dirty="0" smtClean="0">
                <a:solidFill>
                  <a:schemeClr val="accent1">
                    <a:lumMod val="50000"/>
                  </a:schemeClr>
                </a:solidFill>
                <a:latin typeface="+mn-lt"/>
                <a:cs typeface="+mn-cs"/>
              </a:rPr>
              <a:t> or major </a:t>
            </a:r>
            <a:r>
              <a:rPr lang="en-US" sz="3200" b="1" kern="0" dirty="0" smtClean="0">
                <a:solidFill>
                  <a:srgbClr val="FF6600"/>
                </a:solidFill>
                <a:latin typeface="+mn-lt"/>
                <a:cs typeface="+mn-cs"/>
              </a:rPr>
              <a:t>plan elaboration</a:t>
            </a:r>
            <a:r>
              <a:rPr lang="en-US" sz="3200" b="1" kern="0" dirty="0" smtClean="0">
                <a:solidFill>
                  <a:schemeClr val="accent1">
                    <a:lumMod val="50000"/>
                  </a:schemeClr>
                </a:solidFill>
                <a:latin typeface="+mn-lt"/>
                <a:cs typeface="+mn-cs"/>
              </a:rPr>
              <a:t>, and</a:t>
            </a:r>
          </a:p>
          <a:p>
            <a:pPr marL="800100" lvl="1" indent="-342900">
              <a:buFont typeface="Arial" pitchFamily="34" charset="0"/>
              <a:buChar char="•"/>
            </a:pPr>
            <a:r>
              <a:rPr lang="en-US" sz="3200" b="1" kern="0" dirty="0" smtClean="0">
                <a:solidFill>
                  <a:srgbClr val="FF6600"/>
                </a:solidFill>
                <a:latin typeface="+mn-lt"/>
                <a:cs typeface="+mn-cs"/>
              </a:rPr>
              <a:t>Periodic review </a:t>
            </a:r>
            <a:r>
              <a:rPr lang="en-US" sz="3200" b="1" kern="0" dirty="0" smtClean="0">
                <a:solidFill>
                  <a:schemeClr val="accent1">
                    <a:lumMod val="50000"/>
                  </a:schemeClr>
                </a:solidFill>
                <a:latin typeface="+mn-lt"/>
                <a:cs typeface="+mn-cs"/>
              </a:rPr>
              <a:t>to ensure that the information remains current.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2651551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447800"/>
            <a:ext cx="8991600" cy="4724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In the event of </a:t>
            </a:r>
            <a:r>
              <a:rPr lang="en-US" sz="2800" b="1" kern="0" dirty="0" smtClean="0">
                <a:solidFill>
                  <a:srgbClr val="C00000"/>
                </a:solidFill>
                <a:latin typeface="+mn-lt"/>
                <a:cs typeface="+mn-cs"/>
              </a:rPr>
              <a:t>major organizational changes</a:t>
            </a:r>
            <a:r>
              <a:rPr lang="en-US" sz="2800" b="1" kern="0" dirty="0" smtClean="0">
                <a:solidFill>
                  <a:schemeClr val="accent1">
                    <a:lumMod val="50000"/>
                  </a:schemeClr>
                </a:solidFill>
                <a:latin typeface="+mn-lt"/>
                <a:cs typeface="+mn-cs"/>
              </a:rPr>
              <a:t>, risk management planning may need to be </a:t>
            </a:r>
            <a:r>
              <a:rPr lang="en-US" sz="2800" b="1" kern="0" dirty="0" smtClean="0">
                <a:solidFill>
                  <a:srgbClr val="FF0000"/>
                </a:solidFill>
                <a:latin typeface="+mn-lt"/>
                <a:cs typeface="+mn-cs"/>
              </a:rPr>
              <a:t>revisited prior to reassessing </a:t>
            </a:r>
            <a:r>
              <a:rPr lang="en-US" sz="2800" b="1" kern="0" dirty="0" smtClean="0">
                <a:solidFill>
                  <a:schemeClr val="accent1">
                    <a:lumMod val="50000"/>
                  </a:schemeClr>
                </a:solidFill>
                <a:latin typeface="+mn-lt"/>
                <a:cs typeface="+mn-cs"/>
              </a:rPr>
              <a:t>the risks.</a:t>
            </a:r>
          </a:p>
          <a:p>
            <a:pPr marL="342900" indent="-342900">
              <a:buFont typeface="Arial" pitchFamily="34" charset="0"/>
              <a:buChar char="•"/>
            </a:pPr>
            <a:r>
              <a:rPr lang="en-US" sz="2800" b="1" kern="0" dirty="0" smtClean="0">
                <a:solidFill>
                  <a:schemeClr val="accent1">
                    <a:lumMod val="50000"/>
                  </a:schemeClr>
                </a:solidFill>
                <a:latin typeface="+mn-lt"/>
                <a:cs typeface="+mn-cs"/>
              </a:rPr>
              <a:t>In addition to the </a:t>
            </a:r>
            <a:r>
              <a:rPr lang="en-US" sz="2800" b="1" kern="0" dirty="0" smtClean="0">
                <a:solidFill>
                  <a:srgbClr val="FF0000"/>
                </a:solidFill>
                <a:latin typeface="+mn-lt"/>
                <a:cs typeface="+mn-cs"/>
              </a:rPr>
              <a:t>regular status reviews</a:t>
            </a:r>
            <a:r>
              <a:rPr lang="en-US" sz="2800" b="1" kern="0" dirty="0" smtClean="0">
                <a:solidFill>
                  <a:schemeClr val="accent1">
                    <a:lumMod val="50000"/>
                  </a:schemeClr>
                </a:solidFill>
                <a:latin typeface="+mn-lt"/>
                <a:cs typeface="+mn-cs"/>
              </a:rPr>
              <a:t>, </a:t>
            </a:r>
            <a:r>
              <a:rPr lang="en-US" sz="2800" b="1" kern="0" dirty="0" smtClean="0">
                <a:solidFill>
                  <a:srgbClr val="C00000"/>
                </a:solidFill>
                <a:latin typeface="+mn-lt"/>
                <a:cs typeface="+mn-cs"/>
              </a:rPr>
              <a:t>periodic audits</a:t>
            </a:r>
            <a:r>
              <a:rPr lang="en-US" sz="2800" b="1" kern="0" dirty="0" smtClean="0">
                <a:solidFill>
                  <a:schemeClr val="accent1">
                    <a:lumMod val="50000"/>
                  </a:schemeClr>
                </a:solidFill>
                <a:latin typeface="+mn-lt"/>
                <a:cs typeface="+mn-cs"/>
              </a:rPr>
              <a:t> should be performed to determine </a:t>
            </a:r>
            <a:r>
              <a:rPr lang="en-US" sz="2800" b="1" kern="0" dirty="0" smtClean="0">
                <a:solidFill>
                  <a:srgbClr val="FF6600"/>
                </a:solidFill>
                <a:latin typeface="+mn-lt"/>
                <a:cs typeface="+mn-cs"/>
              </a:rPr>
              <a:t>strengths and weaknesses </a:t>
            </a:r>
            <a:r>
              <a:rPr lang="en-US" sz="2800" b="1" kern="0" dirty="0" smtClean="0">
                <a:solidFill>
                  <a:schemeClr val="accent1">
                    <a:lumMod val="50000"/>
                  </a:schemeClr>
                </a:solidFill>
                <a:latin typeface="+mn-lt"/>
                <a:cs typeface="+mn-cs"/>
              </a:rPr>
              <a:t>in handling risks within the project.</a:t>
            </a:r>
          </a:p>
          <a:p>
            <a:pPr marL="342900" indent="-342900">
              <a:buFont typeface="Arial" pitchFamily="34" charset="0"/>
              <a:buChar char="•"/>
            </a:pPr>
            <a:r>
              <a:rPr lang="en-US" sz="2800" b="1" kern="0" dirty="0" smtClean="0">
                <a:solidFill>
                  <a:schemeClr val="accent1">
                    <a:lumMod val="50000"/>
                  </a:schemeClr>
                </a:solidFill>
                <a:latin typeface="+mn-lt"/>
                <a:cs typeface="+mn-cs"/>
              </a:rPr>
              <a:t>This should entail</a:t>
            </a:r>
            <a:r>
              <a:rPr lang="en-US" sz="2800" b="1" kern="0" dirty="0" smtClean="0">
                <a:solidFill>
                  <a:srgbClr val="C00000"/>
                </a:solidFill>
                <a:latin typeface="+mn-lt"/>
                <a:cs typeface="+mn-cs"/>
              </a:rPr>
              <a:t> identifying </a:t>
            </a:r>
            <a:r>
              <a:rPr lang="en-US" sz="2800" b="1" kern="0" dirty="0" smtClean="0">
                <a:solidFill>
                  <a:schemeClr val="accent1">
                    <a:lumMod val="50000"/>
                  </a:schemeClr>
                </a:solidFill>
                <a:latin typeface="+mn-lt"/>
                <a:cs typeface="+mn-cs"/>
              </a:rPr>
              <a:t>any </a:t>
            </a:r>
            <a:r>
              <a:rPr lang="en-US" sz="2800" b="1" kern="0" dirty="0" smtClean="0">
                <a:solidFill>
                  <a:srgbClr val="FF0000"/>
                </a:solidFill>
                <a:latin typeface="+mn-lt"/>
                <a:cs typeface="+mn-cs"/>
              </a:rPr>
              <a:t>barriers to effectiveness </a:t>
            </a:r>
            <a:r>
              <a:rPr lang="en-US" sz="2800" b="1" kern="0" dirty="0" smtClean="0">
                <a:solidFill>
                  <a:schemeClr val="accent1">
                    <a:lumMod val="50000"/>
                  </a:schemeClr>
                </a:solidFill>
                <a:latin typeface="+mn-lt"/>
                <a:cs typeface="+mn-cs"/>
              </a:rPr>
              <a:t>or </a:t>
            </a:r>
            <a:r>
              <a:rPr lang="en-US" sz="2800" b="1" kern="0" dirty="0" smtClean="0">
                <a:solidFill>
                  <a:srgbClr val="FF0000"/>
                </a:solidFill>
                <a:latin typeface="+mn-lt"/>
                <a:cs typeface="+mn-cs"/>
              </a:rPr>
              <a:t>keys to success </a:t>
            </a:r>
            <a:r>
              <a:rPr lang="en-US" sz="2800" b="1" kern="0" dirty="0" smtClean="0">
                <a:solidFill>
                  <a:schemeClr val="accent1">
                    <a:lumMod val="50000"/>
                  </a:schemeClr>
                </a:solidFill>
                <a:latin typeface="+mn-lt"/>
                <a:cs typeface="+mn-cs"/>
              </a:rPr>
              <a:t>in risk management, </a:t>
            </a:r>
            <a:r>
              <a:rPr lang="en-US" sz="2800" b="1" kern="0" dirty="0" smtClean="0">
                <a:solidFill>
                  <a:srgbClr val="C00000"/>
                </a:solidFill>
                <a:latin typeface="+mn-lt"/>
                <a:cs typeface="+mn-cs"/>
              </a:rPr>
              <a:t>recognition</a:t>
            </a:r>
            <a:r>
              <a:rPr lang="en-US" sz="2800" b="1" kern="0" dirty="0" smtClean="0">
                <a:solidFill>
                  <a:schemeClr val="accent1">
                    <a:lumMod val="50000"/>
                  </a:schemeClr>
                </a:solidFill>
                <a:latin typeface="+mn-lt"/>
                <a:cs typeface="+mn-cs"/>
              </a:rPr>
              <a:t> of which could lead to improvements in risk management of the current or future projects.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226008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447800"/>
            <a:ext cx="8991600" cy="4724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At the </a:t>
            </a:r>
            <a:r>
              <a:rPr lang="en-US" sz="2800" b="1" kern="0" dirty="0" smtClean="0">
                <a:solidFill>
                  <a:srgbClr val="FF0000"/>
                </a:solidFill>
                <a:latin typeface="+mn-lt"/>
                <a:cs typeface="+mn-cs"/>
              </a:rPr>
              <a:t>end of the project</a:t>
            </a:r>
            <a:r>
              <a:rPr lang="en-US" sz="2800" b="1" kern="0" dirty="0" smtClean="0">
                <a:solidFill>
                  <a:schemeClr val="accent1">
                    <a:lumMod val="50000"/>
                  </a:schemeClr>
                </a:solidFill>
                <a:latin typeface="+mn-lt"/>
                <a:cs typeface="+mn-cs"/>
              </a:rPr>
              <a:t>, an </a:t>
            </a:r>
            <a:r>
              <a:rPr lang="en-US" sz="2800" b="1" kern="0" dirty="0" smtClean="0">
                <a:solidFill>
                  <a:srgbClr val="C00000"/>
                </a:solidFill>
                <a:latin typeface="+mn-lt"/>
                <a:cs typeface="+mn-cs"/>
              </a:rPr>
              <a:t>integrated analysis </a:t>
            </a:r>
            <a:r>
              <a:rPr lang="en-US" sz="2800" b="1" kern="0" dirty="0" smtClean="0">
                <a:solidFill>
                  <a:schemeClr val="accent1">
                    <a:lumMod val="50000"/>
                  </a:schemeClr>
                </a:solidFill>
                <a:latin typeface="+mn-lt"/>
                <a:cs typeface="+mn-cs"/>
              </a:rPr>
              <a:t>of the risk management process should be carried out with a </a:t>
            </a:r>
            <a:r>
              <a:rPr lang="en-US" sz="2800" b="1" kern="0" dirty="0" smtClean="0">
                <a:solidFill>
                  <a:srgbClr val="FF6600"/>
                </a:solidFill>
                <a:latin typeface="+mn-lt"/>
                <a:cs typeface="+mn-cs"/>
              </a:rPr>
              <a:t>focus on long-term process improvements</a:t>
            </a:r>
            <a:r>
              <a:rPr lang="en-US" sz="2800" b="1" kern="0" dirty="0" smtClean="0">
                <a:solidFill>
                  <a:schemeClr val="accent1">
                    <a:lumMod val="50000"/>
                  </a:schemeClr>
                </a:solidFill>
                <a:latin typeface="+mn-lt"/>
                <a:cs typeface="+mn-cs"/>
              </a:rPr>
              <a:t>. </a:t>
            </a:r>
          </a:p>
          <a:p>
            <a:pPr marL="342900" indent="-342900">
              <a:buFont typeface="Arial" pitchFamily="34" charset="0"/>
              <a:buChar char="•"/>
            </a:pPr>
            <a:r>
              <a:rPr lang="en-US" sz="2800" b="1" kern="0" dirty="0" smtClean="0">
                <a:solidFill>
                  <a:schemeClr val="accent1">
                    <a:lumMod val="50000"/>
                  </a:schemeClr>
                </a:solidFill>
                <a:latin typeface="+mn-lt"/>
                <a:cs typeface="+mn-cs"/>
              </a:rPr>
              <a:t>This analysis </a:t>
            </a:r>
            <a:r>
              <a:rPr lang="en-US" sz="2800" b="1" kern="0" dirty="0" smtClean="0">
                <a:solidFill>
                  <a:srgbClr val="FF0000"/>
                </a:solidFill>
                <a:latin typeface="+mn-lt"/>
                <a:cs typeface="+mn-cs"/>
              </a:rPr>
              <a:t>consolidates the findings of the periodic audits </a:t>
            </a:r>
            <a:r>
              <a:rPr lang="en-US" sz="2800" b="1" kern="0" dirty="0" smtClean="0">
                <a:solidFill>
                  <a:schemeClr val="accent1">
                    <a:lumMod val="50000"/>
                  </a:schemeClr>
                </a:solidFill>
                <a:latin typeface="+mn-lt"/>
                <a:cs typeface="+mn-cs"/>
              </a:rPr>
              <a:t>to </a:t>
            </a:r>
            <a:r>
              <a:rPr lang="en-US" sz="2800" b="1" kern="0" dirty="0" smtClean="0">
                <a:solidFill>
                  <a:srgbClr val="C00000"/>
                </a:solidFill>
                <a:latin typeface="+mn-lt"/>
                <a:cs typeface="+mn-cs"/>
              </a:rPr>
              <a:t>identify lessons </a:t>
            </a:r>
            <a:r>
              <a:rPr lang="en-US" sz="2800" b="1" kern="0" dirty="0" smtClean="0">
                <a:solidFill>
                  <a:schemeClr val="accent1">
                    <a:lumMod val="50000"/>
                  </a:schemeClr>
                </a:solidFill>
                <a:latin typeface="+mn-lt"/>
                <a:cs typeface="+mn-cs"/>
              </a:rPr>
              <a:t>that would be applicable in general to a large proportion of the organization’s projects in the future, such as </a:t>
            </a:r>
          </a:p>
          <a:p>
            <a:pPr marL="800100" lvl="1" indent="-342900">
              <a:buFont typeface="Arial" pitchFamily="34" charset="0"/>
              <a:buChar char="•"/>
            </a:pPr>
            <a:r>
              <a:rPr lang="en-US" sz="2800" b="1" kern="0" dirty="0" smtClean="0">
                <a:solidFill>
                  <a:srgbClr val="FF6600"/>
                </a:solidFill>
                <a:latin typeface="+mn-lt"/>
                <a:cs typeface="+mn-cs"/>
              </a:rPr>
              <a:t>appropriate levels of resources, </a:t>
            </a:r>
          </a:p>
          <a:p>
            <a:pPr marL="800100" lvl="1" indent="-342900">
              <a:buFont typeface="Arial" pitchFamily="34" charset="0"/>
              <a:buChar char="•"/>
            </a:pPr>
            <a:r>
              <a:rPr lang="en-US" sz="2800" b="1" kern="0" dirty="0" smtClean="0">
                <a:solidFill>
                  <a:srgbClr val="FF6600"/>
                </a:solidFill>
                <a:latin typeface="+mn-lt"/>
                <a:cs typeface="+mn-cs"/>
              </a:rPr>
              <a:t>adequate time for the analysis, </a:t>
            </a:r>
          </a:p>
          <a:p>
            <a:pPr marL="800100" lvl="1" indent="-342900">
              <a:buFont typeface="Arial" pitchFamily="34" charset="0"/>
              <a:buChar char="•"/>
            </a:pPr>
            <a:r>
              <a:rPr lang="en-US" sz="2800" b="1" kern="0" dirty="0" smtClean="0">
                <a:solidFill>
                  <a:srgbClr val="FF6600"/>
                </a:solidFill>
                <a:latin typeface="+mn-lt"/>
                <a:cs typeface="+mn-cs"/>
              </a:rPr>
              <a:t>use of tools, </a:t>
            </a:r>
          </a:p>
          <a:p>
            <a:pPr marL="800100" lvl="1" indent="-342900">
              <a:buFont typeface="Arial" pitchFamily="34" charset="0"/>
              <a:buChar char="•"/>
            </a:pPr>
            <a:r>
              <a:rPr lang="en-US" sz="2800" b="1" kern="0" dirty="0" smtClean="0">
                <a:solidFill>
                  <a:srgbClr val="FF6600"/>
                </a:solidFill>
                <a:latin typeface="+mn-lt"/>
                <a:cs typeface="+mn-cs"/>
              </a:rPr>
              <a:t>level of detail, etc.</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964377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447800"/>
            <a:ext cx="8991600" cy="4724400"/>
          </a:xfrm>
          <a:prstGeom prst="rect">
            <a:avLst/>
          </a:prstGeom>
        </p:spPr>
        <p:txBody>
          <a:bodyPr/>
          <a:lstStyle/>
          <a:p>
            <a:r>
              <a:rPr lang="en-US" sz="2800" b="1" kern="0" dirty="0" smtClean="0">
                <a:solidFill>
                  <a:srgbClr val="FF6600"/>
                </a:solidFill>
                <a:latin typeface="+mn-lt"/>
                <a:cs typeface="+mn-cs"/>
              </a:rPr>
              <a:t>At project closure</a:t>
            </a:r>
            <a:r>
              <a:rPr lang="en-US" sz="2800" b="1" kern="0" dirty="0" smtClean="0">
                <a:solidFill>
                  <a:schemeClr val="accent1">
                    <a:lumMod val="50000"/>
                  </a:schemeClr>
                </a:solidFill>
                <a:latin typeface="+mn-lt"/>
                <a:cs typeface="+mn-cs"/>
              </a:rPr>
              <a:t>, the project manager should ensure that a </a:t>
            </a:r>
            <a:r>
              <a:rPr lang="en-US" sz="2800" b="1" kern="0" dirty="0" smtClean="0">
                <a:solidFill>
                  <a:srgbClr val="C00000"/>
                </a:solidFill>
                <a:latin typeface="+mn-lt"/>
                <a:cs typeface="+mn-cs"/>
              </a:rPr>
              <a:t>description</a:t>
            </a:r>
            <a:r>
              <a:rPr lang="en-US" sz="2800" b="1" kern="0" dirty="0" smtClean="0">
                <a:solidFill>
                  <a:schemeClr val="accent1">
                    <a:lumMod val="50000"/>
                  </a:schemeClr>
                </a:solidFill>
                <a:latin typeface="+mn-lt"/>
                <a:cs typeface="+mn-cs"/>
              </a:rPr>
              <a:t> has been given of the </a:t>
            </a:r>
            <a:r>
              <a:rPr lang="en-US" sz="2800" b="1" kern="0" dirty="0" smtClean="0">
                <a:solidFill>
                  <a:srgbClr val="FF0000"/>
                </a:solidFill>
                <a:latin typeface="+mn-lt"/>
                <a:cs typeface="+mn-cs"/>
              </a:rPr>
              <a:t>closure of every risk register</a:t>
            </a:r>
            <a:r>
              <a:rPr lang="en-US" sz="2800" b="1" kern="0" dirty="0" smtClean="0">
                <a:solidFill>
                  <a:schemeClr val="accent1">
                    <a:lumMod val="50000"/>
                  </a:schemeClr>
                </a:solidFill>
                <a:latin typeface="+mn-lt"/>
                <a:cs typeface="+mn-cs"/>
              </a:rPr>
              <a:t>:</a:t>
            </a:r>
          </a:p>
          <a:p>
            <a:pPr marL="514350" indent="-514350">
              <a:buFont typeface="+mj-lt"/>
              <a:buAutoNum type="alphaLcParenR"/>
            </a:pPr>
            <a:r>
              <a:rPr lang="en-US" sz="2800" b="1" kern="0" dirty="0" smtClean="0">
                <a:solidFill>
                  <a:schemeClr val="accent1">
                    <a:lumMod val="50000"/>
                  </a:schemeClr>
                </a:solidFill>
                <a:latin typeface="+mn-lt"/>
                <a:cs typeface="+mn-cs"/>
              </a:rPr>
              <a:t>did not occur</a:t>
            </a:r>
          </a:p>
          <a:p>
            <a:pPr marL="514350" indent="-514350">
              <a:buFont typeface="+mj-lt"/>
              <a:buAutoNum type="alphaLcParenR"/>
            </a:pPr>
            <a:r>
              <a:rPr lang="en-US" sz="2800" b="1" kern="0" dirty="0" smtClean="0">
                <a:solidFill>
                  <a:schemeClr val="accent1">
                    <a:lumMod val="50000"/>
                  </a:schemeClr>
                </a:solidFill>
                <a:latin typeface="+mn-lt"/>
                <a:cs typeface="+mn-cs"/>
              </a:rPr>
              <a:t>occurred and contingency plan invoked</a:t>
            </a:r>
          </a:p>
          <a:p>
            <a:pPr marL="514350" indent="-514350">
              <a:buFont typeface="+mj-lt"/>
              <a:buAutoNum type="alphaLcParenR"/>
            </a:pPr>
            <a:r>
              <a:rPr lang="en-US" sz="2800" b="1" kern="0" dirty="0" smtClean="0">
                <a:solidFill>
                  <a:schemeClr val="accent1">
                    <a:lumMod val="50000"/>
                  </a:schemeClr>
                </a:solidFill>
                <a:latin typeface="+mn-lt"/>
                <a:cs typeface="+mn-cs"/>
              </a:rPr>
              <a:t>occurred and impact to the project scope (i.e., time, cost and quality).</a:t>
            </a:r>
            <a:endParaRPr lang="en-US" sz="2800" b="1" kern="0" dirty="0" smtClean="0">
              <a:solidFill>
                <a:srgbClr val="FF66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4044939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447800"/>
            <a:ext cx="8991600" cy="47244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The output of the </a:t>
            </a:r>
            <a:r>
              <a:rPr lang="en-US" sz="2800" b="1" kern="0" dirty="0" smtClean="0">
                <a:solidFill>
                  <a:srgbClr val="C00000"/>
                </a:solidFill>
                <a:latin typeface="+mn-lt"/>
                <a:cs typeface="+mn-cs"/>
              </a:rPr>
              <a:t>audit </a:t>
            </a:r>
            <a:r>
              <a:rPr lang="en-US" sz="2800" b="1" kern="0" dirty="0" smtClean="0">
                <a:solidFill>
                  <a:schemeClr val="accent1">
                    <a:lumMod val="50000"/>
                  </a:schemeClr>
                </a:solidFill>
                <a:latin typeface="+mn-lt"/>
                <a:cs typeface="+mn-cs"/>
              </a:rPr>
              <a:t>of the risk management process should be </a:t>
            </a:r>
            <a:r>
              <a:rPr lang="en-US" sz="2800" b="1" kern="0" dirty="0" smtClean="0">
                <a:solidFill>
                  <a:srgbClr val="FF0000"/>
                </a:solidFill>
                <a:latin typeface="+mn-lt"/>
                <a:cs typeface="+mn-cs"/>
              </a:rPr>
              <a:t>consolidated </a:t>
            </a:r>
            <a:r>
              <a:rPr lang="en-US" sz="2800" b="1" kern="0" dirty="0" smtClean="0">
                <a:solidFill>
                  <a:schemeClr val="accent1">
                    <a:lumMod val="50000"/>
                  </a:schemeClr>
                </a:solidFill>
                <a:latin typeface="+mn-lt"/>
                <a:cs typeface="+mn-cs"/>
              </a:rPr>
              <a:t>with specific information with respect to the </a:t>
            </a:r>
            <a:r>
              <a:rPr lang="en-US" sz="2800" b="1" kern="0" dirty="0" smtClean="0">
                <a:solidFill>
                  <a:srgbClr val="FF6600"/>
                </a:solidFill>
                <a:latin typeface="+mn-lt"/>
                <a:cs typeface="+mn-cs"/>
              </a:rPr>
              <a:t>project’s experience of risks</a:t>
            </a:r>
            <a:r>
              <a:rPr lang="en-US" sz="2800" b="1" kern="0" dirty="0" smtClean="0">
                <a:solidFill>
                  <a:schemeClr val="accent1">
                    <a:lumMod val="50000"/>
                  </a:schemeClr>
                </a:solidFill>
                <a:latin typeface="+mn-lt"/>
                <a:cs typeface="+mn-cs"/>
              </a:rPr>
              <a:t>, and any </a:t>
            </a:r>
            <a:r>
              <a:rPr lang="en-US" sz="2800" b="1" kern="0" dirty="0" smtClean="0">
                <a:solidFill>
                  <a:srgbClr val="FF6600"/>
                </a:solidFill>
                <a:latin typeface="+mn-lt"/>
                <a:cs typeface="+mn-cs"/>
              </a:rPr>
              <a:t>generally applicable guidelines </a:t>
            </a:r>
            <a:r>
              <a:rPr lang="en-US" sz="2800" b="1" kern="0" dirty="0" smtClean="0">
                <a:solidFill>
                  <a:schemeClr val="accent1">
                    <a:lumMod val="50000"/>
                  </a:schemeClr>
                </a:solidFill>
                <a:latin typeface="+mn-lt"/>
                <a:cs typeface="+mn-cs"/>
              </a:rPr>
              <a:t>for the organization should be highlighted and </a:t>
            </a:r>
            <a:r>
              <a:rPr lang="en-US" sz="2800" b="1" kern="0" dirty="0" smtClean="0">
                <a:solidFill>
                  <a:srgbClr val="FF6600"/>
                </a:solidFill>
                <a:latin typeface="+mn-lt"/>
                <a:cs typeface="+mn-cs"/>
              </a:rPr>
              <a:t>potential actions proposed </a:t>
            </a:r>
            <a:r>
              <a:rPr lang="en-US" sz="2800" b="1" kern="0" dirty="0" smtClean="0">
                <a:solidFill>
                  <a:schemeClr val="accent1">
                    <a:lumMod val="50000"/>
                  </a:schemeClr>
                </a:solidFill>
                <a:latin typeface="+mn-lt"/>
                <a:cs typeface="+mn-cs"/>
              </a:rPr>
              <a:t>for applying them.</a:t>
            </a:r>
          </a:p>
          <a:p>
            <a:pPr marL="342900" indent="-342900">
              <a:buFont typeface="Arial" pitchFamily="34" charset="0"/>
              <a:buChar char="•"/>
            </a:pPr>
            <a:r>
              <a:rPr lang="en-US" sz="2800" b="1" kern="0" dirty="0" smtClean="0">
                <a:solidFill>
                  <a:schemeClr val="accent1">
                    <a:lumMod val="50000"/>
                  </a:schemeClr>
                </a:solidFill>
                <a:latin typeface="+mn-lt"/>
                <a:cs typeface="+mn-cs"/>
              </a:rPr>
              <a:t>This can lead to an </a:t>
            </a:r>
            <a:r>
              <a:rPr lang="en-US" sz="2800" b="1" kern="0" dirty="0" smtClean="0">
                <a:solidFill>
                  <a:srgbClr val="C00000"/>
                </a:solidFill>
                <a:latin typeface="+mn-lt"/>
                <a:cs typeface="+mn-cs"/>
              </a:rPr>
              <a:t>update </a:t>
            </a:r>
            <a:r>
              <a:rPr lang="en-US" sz="2800" b="1" kern="0" dirty="0" smtClean="0">
                <a:solidFill>
                  <a:schemeClr val="accent1">
                    <a:lumMod val="50000"/>
                  </a:schemeClr>
                </a:solidFill>
                <a:latin typeface="+mn-lt"/>
                <a:cs typeface="+mn-cs"/>
              </a:rPr>
              <a:t>to the corresponding </a:t>
            </a:r>
            <a:r>
              <a:rPr lang="en-US" sz="2800" b="1" kern="0" dirty="0" smtClean="0">
                <a:solidFill>
                  <a:srgbClr val="FF0000"/>
                </a:solidFill>
                <a:latin typeface="+mn-lt"/>
                <a:cs typeface="+mn-cs"/>
              </a:rPr>
              <a:t>organizational process assets</a:t>
            </a:r>
            <a:r>
              <a:rPr lang="en-US" sz="2800" b="1" kern="0" dirty="0" smtClean="0">
                <a:solidFill>
                  <a:schemeClr val="accent1">
                    <a:lumMod val="50000"/>
                  </a:schemeClr>
                </a:solidFill>
                <a:latin typeface="+mn-lt"/>
                <a:cs typeface="+mn-cs"/>
              </a:rPr>
              <a:t>.</a:t>
            </a:r>
            <a:endParaRPr lang="en-US" sz="2800" b="1" kern="0" dirty="0" smtClean="0">
              <a:solidFill>
                <a:srgbClr val="FF66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64334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419600" y="1600200"/>
            <a:ext cx="3442290" cy="4572095"/>
            <a:chOff x="3017520" y="1315858"/>
            <a:chExt cx="3442290" cy="4572095"/>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7" name="Picture 6" descr="16523613_bird2.jpg"/>
            <p:cNvPicPr>
              <a:picLocks noChangeAspect="1"/>
            </p:cNvPicPr>
            <p:nvPr/>
          </p:nvPicPr>
          <p:blipFill>
            <a:blip r:embed="rId3" cstate="print"/>
            <a:stretch>
              <a:fillRect/>
            </a:stretch>
          </p:blipFill>
          <p:spPr>
            <a:xfrm>
              <a:off x="3017520" y="1316032"/>
              <a:ext cx="3428941" cy="4571921"/>
            </a:xfrm>
            <a:prstGeom prst="snip1Rect">
              <a:avLst>
                <a:gd name="adj" fmla="val 14381"/>
              </a:avLst>
            </a:prstGeom>
            <a:sp3d extrusionH="107950">
              <a:extrusionClr>
                <a:schemeClr val="bg1"/>
              </a:extrusionClr>
            </a:sp3d>
          </p:spPr>
        </p:pic>
        <p:sp>
          <p:nvSpPr>
            <p:cNvPr id="8" name="Right Triangle 7"/>
            <p:cNvSpPr/>
            <p:nvPr/>
          </p:nvSpPr>
          <p:spPr>
            <a:xfrm>
              <a:off x="5953397" y="1315858"/>
              <a:ext cx="506413" cy="506413"/>
            </a:xfrm>
            <a:prstGeom prst="rtTriangle">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5" name="TextBox 14"/>
          <p:cNvSpPr txBox="1"/>
          <p:nvPr/>
        </p:nvSpPr>
        <p:spPr>
          <a:xfrm>
            <a:off x="-10647363" y="5983288"/>
            <a:ext cx="11545888" cy="646112"/>
          </a:xfrm>
          <a:prstGeom prst="rect">
            <a:avLst/>
          </a:prstGeom>
          <a:noFill/>
        </p:spPr>
        <p:txBody>
          <a:bodyPr wrap="none">
            <a:spAutoFit/>
          </a:bodyPr>
          <a:lstStyle/>
          <a:p>
            <a:pPr>
              <a:defRPr/>
            </a:pPr>
            <a:r>
              <a:rPr lang="en-US" sz="3600" b="1" spc="120" dirty="0">
                <a:solidFill>
                  <a:schemeClr val="tx2">
                    <a:lumMod val="50000"/>
                  </a:schemeClr>
                </a:solidFill>
                <a:latin typeface="Gill Sans MT" pitchFamily="34" charset="0"/>
              </a:rPr>
              <a:t>PE, PMP, </a:t>
            </a:r>
            <a:r>
              <a:rPr lang="en-US" sz="3600" b="1" spc="120" dirty="0" err="1">
                <a:solidFill>
                  <a:schemeClr val="tx2">
                    <a:lumMod val="50000"/>
                  </a:schemeClr>
                </a:solidFill>
                <a:latin typeface="Gill Sans MT" pitchFamily="34" charset="0"/>
              </a:rPr>
              <a:t>PgMP</a:t>
            </a:r>
            <a:r>
              <a:rPr lang="en-US" sz="3600" b="1" spc="120" dirty="0">
                <a:solidFill>
                  <a:schemeClr val="tx2">
                    <a:lumMod val="50000"/>
                  </a:schemeClr>
                </a:solidFill>
                <a:latin typeface="Gill Sans MT" pitchFamily="34" charset="0"/>
              </a:rPr>
              <a:t>, PME, MCT, PRINCE2 Practitioner.</a:t>
            </a:r>
          </a:p>
        </p:txBody>
      </p:sp>
      <p:sp>
        <p:nvSpPr>
          <p:cNvPr id="12" name="TextBox 11"/>
          <p:cNvSpPr txBox="1"/>
          <p:nvPr/>
        </p:nvSpPr>
        <p:spPr>
          <a:xfrm>
            <a:off x="-10668000" y="5983288"/>
            <a:ext cx="11506200" cy="646112"/>
          </a:xfrm>
          <a:prstGeom prst="rect">
            <a:avLst/>
          </a:prstGeom>
          <a:noFill/>
        </p:spPr>
        <p:txBody>
          <a:bodyPr>
            <a:spAutoFit/>
          </a:bodyPr>
          <a:lstStyle/>
          <a:p>
            <a:pPr>
              <a:defRPr/>
            </a:pPr>
            <a:r>
              <a:rPr lang="en-US" sz="3600" b="1" spc="120" dirty="0">
                <a:solidFill>
                  <a:schemeClr val="bg1"/>
                </a:solidFill>
                <a:latin typeface="Gill Sans MT" pitchFamily="34" charset="0"/>
                <a:cs typeface="+mn-cs"/>
              </a:rPr>
              <a:t>PE, PMP, </a:t>
            </a:r>
            <a:r>
              <a:rPr lang="en-US" sz="3600" b="1" spc="120" dirty="0" err="1">
                <a:solidFill>
                  <a:schemeClr val="bg1"/>
                </a:solidFill>
                <a:latin typeface="Gill Sans MT" pitchFamily="34" charset="0"/>
                <a:cs typeface="+mn-cs"/>
              </a:rPr>
              <a:t>PgMP</a:t>
            </a:r>
            <a:r>
              <a:rPr lang="en-US" sz="3600" b="1" spc="120" dirty="0">
                <a:solidFill>
                  <a:schemeClr val="bg1"/>
                </a:solidFill>
                <a:latin typeface="Gill Sans MT" pitchFamily="34" charset="0"/>
                <a:cs typeface="+mn-cs"/>
              </a:rPr>
              <a:t>, PME, MCT, PRINCE2 Practitioner. </a:t>
            </a:r>
          </a:p>
        </p:txBody>
      </p:sp>
      <p:sp>
        <p:nvSpPr>
          <p:cNvPr id="9" name="TextBox 8"/>
          <p:cNvSpPr txBox="1"/>
          <p:nvPr/>
        </p:nvSpPr>
        <p:spPr>
          <a:xfrm>
            <a:off x="0" y="1"/>
            <a:ext cx="4114800" cy="923330"/>
          </a:xfrm>
          <a:prstGeom prst="rect">
            <a:avLst/>
          </a:prstGeom>
          <a:noFill/>
        </p:spPr>
        <p:txBody>
          <a:bodyPr>
            <a:spAutoFit/>
            <a:scene3d>
              <a:camera prst="orthographicFront"/>
              <a:lightRig rig="threePt" dir="t"/>
            </a:scene3d>
            <a:sp3d extrusionH="57150">
              <a:bevelT w="38100" h="38100" prst="angle"/>
            </a:sp3d>
          </a:bodyPr>
          <a:lstStyle/>
          <a:p>
            <a:pPr>
              <a:defRPr/>
            </a:pPr>
            <a:r>
              <a:rPr lang="en-US" sz="5400" b="1" spc="200" dirty="0" smtClean="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rPr>
              <a:t>Instructor</a:t>
            </a:r>
            <a:endParaRPr lang="en-US" sz="5400" b="1" spc="200" dirty="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endParaRPr>
          </a:p>
        </p:txBody>
      </p:sp>
      <p:sp>
        <p:nvSpPr>
          <p:cNvPr id="11" name="4-Point Star 10"/>
          <p:cNvSpPr/>
          <p:nvPr/>
        </p:nvSpPr>
        <p:spPr>
          <a:xfrm rot="890656">
            <a:off x="-2238" y="12618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4-Point Star 12"/>
          <p:cNvSpPr/>
          <p:nvPr/>
        </p:nvSpPr>
        <p:spPr>
          <a:xfrm rot="890656">
            <a:off x="1944045" y="420043"/>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4-Point Star 13"/>
          <p:cNvSpPr/>
          <p:nvPr/>
        </p:nvSpPr>
        <p:spPr>
          <a:xfrm rot="890656">
            <a:off x="2391943" y="3345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4-Point Star 15"/>
          <p:cNvSpPr/>
          <p:nvPr/>
        </p:nvSpPr>
        <p:spPr>
          <a:xfrm rot="890656">
            <a:off x="493039" y="493041"/>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4-Point Star 16"/>
          <p:cNvSpPr/>
          <p:nvPr/>
        </p:nvSpPr>
        <p:spPr>
          <a:xfrm rot="890656">
            <a:off x="1383005" y="310438"/>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TextBox 17"/>
          <p:cNvSpPr txBox="1"/>
          <p:nvPr/>
        </p:nvSpPr>
        <p:spPr>
          <a:xfrm>
            <a:off x="3048000" y="1371600"/>
            <a:ext cx="5346335" cy="1200329"/>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7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Suhail Iqbal</a:t>
            </a:r>
          </a:p>
        </p:txBody>
      </p:sp>
      <p:sp>
        <p:nvSpPr>
          <p:cNvPr id="19" name="4-Point Star 18"/>
          <p:cNvSpPr/>
          <p:nvPr/>
        </p:nvSpPr>
        <p:spPr>
          <a:xfrm rot="890656">
            <a:off x="3024150" y="150015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4-Point Star 19"/>
          <p:cNvSpPr/>
          <p:nvPr/>
        </p:nvSpPr>
        <p:spPr>
          <a:xfrm rot="890656">
            <a:off x="7201844" y="1715445"/>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4-Point Star 20"/>
          <p:cNvSpPr/>
          <p:nvPr/>
        </p:nvSpPr>
        <p:spPr>
          <a:xfrm rot="890656">
            <a:off x="8106943" y="16299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4-Point Star 21"/>
          <p:cNvSpPr/>
          <p:nvPr/>
        </p:nvSpPr>
        <p:spPr>
          <a:xfrm rot="890656">
            <a:off x="4150639" y="2093239"/>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4-Point Star 22"/>
          <p:cNvSpPr/>
          <p:nvPr/>
        </p:nvSpPr>
        <p:spPr>
          <a:xfrm rot="890656">
            <a:off x="5674640" y="1636040"/>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p:cNvPicPr>
            <a:picLocks noChangeAspect="1"/>
          </p:cNvPicPr>
          <p:nvPr/>
        </p:nvPicPr>
        <p:blipFill>
          <a:blip r:embed="rId5"/>
          <a:stretch>
            <a:fillRect/>
          </a:stretch>
        </p:blipFill>
        <p:spPr>
          <a:xfrm>
            <a:off x="161346" y="997160"/>
            <a:ext cx="1550003" cy="1824037"/>
          </a:xfrm>
          <a:prstGeom prst="rect">
            <a:avLst/>
          </a:prstGeom>
        </p:spPr>
      </p:pic>
      <p:pic>
        <p:nvPicPr>
          <p:cNvPr id="4" name="Picture 3"/>
          <p:cNvPicPr>
            <a:picLocks noChangeAspect="1"/>
          </p:cNvPicPr>
          <p:nvPr/>
        </p:nvPicPr>
        <p:blipFill>
          <a:blip r:embed="rId6"/>
          <a:stretch>
            <a:fillRect/>
          </a:stretch>
        </p:blipFill>
        <p:spPr>
          <a:xfrm>
            <a:off x="1775727" y="996289"/>
            <a:ext cx="2111941" cy="463948"/>
          </a:xfrm>
          <a:prstGeom prst="rect">
            <a:avLst/>
          </a:prstGeom>
        </p:spPr>
      </p:pic>
    </p:spTree>
    <p:extLst>
      <p:ext uri="{BB962C8B-B14F-4D97-AF65-F5344CB8AC3E}">
        <p14:creationId xmlns:p14="http://schemas.microsoft.com/office/powerpoint/2010/main" val="19110621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0"/>
                                        <p:tgtEl>
                                          <p:spTgt spid="18"/>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6000" fill="hold"/>
                                        <p:tgtEl>
                                          <p:spTgt spid="12"/>
                                        </p:tgtEl>
                                        <p:attrNameLst>
                                          <p:attrName>ppt_x</p:attrName>
                                        </p:attrNameLst>
                                      </p:cBhvr>
                                      <p:tavLst>
                                        <p:tav tm="0">
                                          <p:val>
                                            <p:strVal val="1+#ppt_w/2"/>
                                          </p:val>
                                        </p:tav>
                                        <p:tav tm="100000">
                                          <p:val>
                                            <p:strVal val="#ppt_x"/>
                                          </p:val>
                                        </p:tav>
                                      </p:tavLst>
                                    </p:anim>
                                    <p:anim calcmode="lin" valueType="num">
                                      <p:cBhvr additive="base">
                                        <p:cTn id="18" dur="16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80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6000" fill="hold"/>
                                        <p:tgtEl>
                                          <p:spTgt spid="15"/>
                                        </p:tgtEl>
                                        <p:attrNameLst>
                                          <p:attrName>ppt_x</p:attrName>
                                        </p:attrNameLst>
                                      </p:cBhvr>
                                      <p:tavLst>
                                        <p:tav tm="0">
                                          <p:val>
                                            <p:strVal val="1+#ppt_w/2"/>
                                          </p:val>
                                        </p:tav>
                                        <p:tav tm="100000">
                                          <p:val>
                                            <p:strVal val="#ppt_x"/>
                                          </p:val>
                                        </p:tav>
                                      </p:tavLst>
                                    </p:anim>
                                    <p:anim calcmode="lin" valueType="num">
                                      <p:cBhvr additive="base">
                                        <p:cTn id="22" dur="16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90"/>
                                          </p:val>
                                        </p:tav>
                                        <p:tav tm="100000">
                                          <p:val>
                                            <p:fltVal val="0"/>
                                          </p:val>
                                        </p:tav>
                                      </p:tavLst>
                                    </p:anim>
                                    <p:animEffect transition="in" filter="fade">
                                      <p:cBhvr>
                                        <p:cTn id="30" dur="500"/>
                                        <p:tgtEl>
                                          <p:spTgt spid="11"/>
                                        </p:tgtEl>
                                      </p:cBhvr>
                                    </p:animEffect>
                                  </p:childTnLst>
                                </p:cTn>
                              </p:par>
                              <p:par>
                                <p:cTn id="31" presetID="31" presetClass="exit" presetSubtype="0" fill="hold" nodeType="withEffect">
                                  <p:stCondLst>
                                    <p:cond delay="700"/>
                                  </p:stCondLst>
                                  <p:iterate type="lt">
                                    <p:tmPct val="5000"/>
                                  </p:iterate>
                                  <p:childTnLst>
                                    <p:anim calcmode="lin" valueType="num">
                                      <p:cBhvr>
                                        <p:cTn id="32" dur="500"/>
                                        <p:tgtEl>
                                          <p:spTgt spid="11"/>
                                        </p:tgtEl>
                                        <p:attrNameLst>
                                          <p:attrName>ppt_w</p:attrName>
                                        </p:attrNameLst>
                                      </p:cBhvr>
                                      <p:tavLst>
                                        <p:tav tm="0">
                                          <p:val>
                                            <p:strVal val="ppt_w"/>
                                          </p:val>
                                        </p:tav>
                                        <p:tav tm="100000">
                                          <p:val>
                                            <p:fltVal val="0"/>
                                          </p:val>
                                        </p:tav>
                                      </p:tavLst>
                                    </p:anim>
                                    <p:anim calcmode="lin" valueType="num">
                                      <p:cBhvr>
                                        <p:cTn id="33" dur="500"/>
                                        <p:tgtEl>
                                          <p:spTgt spid="11"/>
                                        </p:tgtEl>
                                        <p:attrNameLst>
                                          <p:attrName>ppt_h</p:attrName>
                                        </p:attrNameLst>
                                      </p:cBhvr>
                                      <p:tavLst>
                                        <p:tav tm="0">
                                          <p:val>
                                            <p:strVal val="ppt_h"/>
                                          </p:val>
                                        </p:tav>
                                        <p:tav tm="100000">
                                          <p:val>
                                            <p:fltVal val="0"/>
                                          </p:val>
                                        </p:tav>
                                      </p:tavLst>
                                    </p:anim>
                                    <p:anim calcmode="lin" valueType="num">
                                      <p:cBhvr>
                                        <p:cTn id="34" dur="500"/>
                                        <p:tgtEl>
                                          <p:spTgt spid="11"/>
                                        </p:tgtEl>
                                        <p:attrNameLst>
                                          <p:attrName>style.rotation</p:attrName>
                                        </p:attrNameLst>
                                      </p:cBhvr>
                                      <p:tavLst>
                                        <p:tav tm="0">
                                          <p:val>
                                            <p:fltVal val="0"/>
                                          </p:val>
                                        </p:tav>
                                        <p:tav tm="100000">
                                          <p:val>
                                            <p:fltVal val="90"/>
                                          </p:val>
                                        </p:tav>
                                      </p:tavLst>
                                    </p:anim>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31" presetClass="entr" presetSubtype="0" fill="hold" nodeType="withEffect">
                                  <p:stCondLst>
                                    <p:cond delay="200"/>
                                  </p:stCondLst>
                                  <p:iterate type="lt">
                                    <p:tmPct val="5000"/>
                                  </p:iterate>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par>
                                <p:cTn id="43" presetID="31" presetClass="exit" presetSubtype="0" fill="hold" nodeType="withEffect">
                                  <p:stCondLst>
                                    <p:cond delay="900"/>
                                  </p:stCondLst>
                                  <p:iterate type="lt">
                                    <p:tmPct val="5000"/>
                                  </p:iterate>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fltVal val="0"/>
                                          </p:val>
                                        </p:tav>
                                      </p:tavLst>
                                    </p:anim>
                                    <p:anim calcmode="lin" valueType="num">
                                      <p:cBhvr>
                                        <p:cTn id="46" dur="500"/>
                                        <p:tgtEl>
                                          <p:spTgt spid="16"/>
                                        </p:tgtEl>
                                        <p:attrNameLst>
                                          <p:attrName>style.rotation</p:attrName>
                                        </p:attrNameLst>
                                      </p:cBhvr>
                                      <p:tavLst>
                                        <p:tav tm="0">
                                          <p:val>
                                            <p:fltVal val="0"/>
                                          </p:val>
                                        </p:tav>
                                        <p:tav tm="100000">
                                          <p:val>
                                            <p:fltVal val="9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31" presetClass="entr" presetSubtype="0" fill="hold" nodeType="withEffect">
                                  <p:stCondLst>
                                    <p:cond delay="400"/>
                                  </p:stCondLst>
                                  <p:iterate type="lt">
                                    <p:tmPct val="5000"/>
                                  </p:iterate>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style.rotation</p:attrName>
                                        </p:attrNameLst>
                                      </p:cBhvr>
                                      <p:tavLst>
                                        <p:tav tm="0">
                                          <p:val>
                                            <p:fltVal val="90"/>
                                          </p:val>
                                        </p:tav>
                                        <p:tav tm="100000">
                                          <p:val>
                                            <p:fltVal val="0"/>
                                          </p:val>
                                        </p:tav>
                                      </p:tavLst>
                                    </p:anim>
                                    <p:animEffect transition="in" filter="fade">
                                      <p:cBhvr>
                                        <p:cTn id="54" dur="500"/>
                                        <p:tgtEl>
                                          <p:spTgt spid="17"/>
                                        </p:tgtEl>
                                      </p:cBhvr>
                                    </p:animEffect>
                                  </p:childTnLst>
                                </p:cTn>
                              </p:par>
                              <p:par>
                                <p:cTn id="55" presetID="31" presetClass="exit" presetSubtype="0" fill="hold" nodeType="withEffect">
                                  <p:stCondLst>
                                    <p:cond delay="1100"/>
                                  </p:stCondLst>
                                  <p:iterate type="lt">
                                    <p:tmPct val="5000"/>
                                  </p:iterate>
                                  <p:childTnLst>
                                    <p:anim calcmode="lin" valueType="num">
                                      <p:cBhvr>
                                        <p:cTn id="56" dur="500"/>
                                        <p:tgtEl>
                                          <p:spTgt spid="17"/>
                                        </p:tgtEl>
                                        <p:attrNameLst>
                                          <p:attrName>ppt_w</p:attrName>
                                        </p:attrNameLst>
                                      </p:cBhvr>
                                      <p:tavLst>
                                        <p:tav tm="0">
                                          <p:val>
                                            <p:strVal val="ppt_w"/>
                                          </p:val>
                                        </p:tav>
                                        <p:tav tm="100000">
                                          <p:val>
                                            <p:fltVal val="0"/>
                                          </p:val>
                                        </p:tav>
                                      </p:tavLst>
                                    </p:anim>
                                    <p:anim calcmode="lin" valueType="num">
                                      <p:cBhvr>
                                        <p:cTn id="57" dur="500"/>
                                        <p:tgtEl>
                                          <p:spTgt spid="17"/>
                                        </p:tgtEl>
                                        <p:attrNameLst>
                                          <p:attrName>ppt_h</p:attrName>
                                        </p:attrNameLst>
                                      </p:cBhvr>
                                      <p:tavLst>
                                        <p:tav tm="0">
                                          <p:val>
                                            <p:strVal val="ppt_h"/>
                                          </p:val>
                                        </p:tav>
                                        <p:tav tm="100000">
                                          <p:val>
                                            <p:fltVal val="0"/>
                                          </p:val>
                                        </p:tav>
                                      </p:tavLst>
                                    </p:anim>
                                    <p:anim calcmode="lin" valueType="num">
                                      <p:cBhvr>
                                        <p:cTn id="58" dur="500"/>
                                        <p:tgtEl>
                                          <p:spTgt spid="17"/>
                                        </p:tgtEl>
                                        <p:attrNameLst>
                                          <p:attrName>style.rotation</p:attrName>
                                        </p:attrNameLst>
                                      </p:cBhvr>
                                      <p:tavLst>
                                        <p:tav tm="0">
                                          <p:val>
                                            <p:fltVal val="0"/>
                                          </p:val>
                                        </p:tav>
                                        <p:tav tm="100000">
                                          <p:val>
                                            <p:fltVal val="90"/>
                                          </p:val>
                                        </p:tav>
                                      </p:tavLst>
                                    </p:anim>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31" presetClass="entr" presetSubtype="0" fill="hold" nodeType="withEffect">
                                  <p:stCondLst>
                                    <p:cond delay="800"/>
                                  </p:stCondLst>
                                  <p:iterate type="lt">
                                    <p:tmPct val="5000"/>
                                  </p:iterate>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par>
                                <p:cTn id="67" presetID="31" presetClass="exit" presetSubtype="0" fill="hold" nodeType="withEffect">
                                  <p:stCondLst>
                                    <p:cond delay="1400"/>
                                  </p:stCondLst>
                                  <p:iterate type="lt">
                                    <p:tmPct val="5000"/>
                                  </p:iterate>
                                  <p:childTnLst>
                                    <p:anim calcmode="lin" valueType="num">
                                      <p:cBhvr>
                                        <p:cTn id="68" dur="500"/>
                                        <p:tgtEl>
                                          <p:spTgt spid="13"/>
                                        </p:tgtEl>
                                        <p:attrNameLst>
                                          <p:attrName>ppt_w</p:attrName>
                                        </p:attrNameLst>
                                      </p:cBhvr>
                                      <p:tavLst>
                                        <p:tav tm="0">
                                          <p:val>
                                            <p:strVal val="ppt_w"/>
                                          </p:val>
                                        </p:tav>
                                        <p:tav tm="100000">
                                          <p:val>
                                            <p:fltVal val="0"/>
                                          </p:val>
                                        </p:tav>
                                      </p:tavLst>
                                    </p:anim>
                                    <p:anim calcmode="lin" valueType="num">
                                      <p:cBhvr>
                                        <p:cTn id="69" dur="500"/>
                                        <p:tgtEl>
                                          <p:spTgt spid="13"/>
                                        </p:tgtEl>
                                        <p:attrNameLst>
                                          <p:attrName>ppt_h</p:attrName>
                                        </p:attrNameLst>
                                      </p:cBhvr>
                                      <p:tavLst>
                                        <p:tav tm="0">
                                          <p:val>
                                            <p:strVal val="ppt_h"/>
                                          </p:val>
                                        </p:tav>
                                        <p:tav tm="100000">
                                          <p:val>
                                            <p:fltVal val="0"/>
                                          </p:val>
                                        </p:tav>
                                      </p:tavLst>
                                    </p:anim>
                                    <p:anim calcmode="lin" valueType="num">
                                      <p:cBhvr>
                                        <p:cTn id="70" dur="500"/>
                                        <p:tgtEl>
                                          <p:spTgt spid="13"/>
                                        </p:tgtEl>
                                        <p:attrNameLst>
                                          <p:attrName>style.rotation</p:attrName>
                                        </p:attrNameLst>
                                      </p:cBhvr>
                                      <p:tavLst>
                                        <p:tav tm="0">
                                          <p:val>
                                            <p:fltVal val="0"/>
                                          </p:val>
                                        </p:tav>
                                        <p:tav tm="100000">
                                          <p:val>
                                            <p:fltVal val="90"/>
                                          </p:val>
                                        </p:tav>
                                      </p:tavLst>
                                    </p:anim>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31" presetClass="entr" presetSubtype="0" fill="hold" nodeType="withEffect">
                                  <p:stCondLst>
                                    <p:cond delay="900"/>
                                  </p:stCondLst>
                                  <p:iterate type="lt">
                                    <p:tmPct val="5000"/>
                                  </p:iterate>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90"/>
                                          </p:val>
                                        </p:tav>
                                        <p:tav tm="100000">
                                          <p:val>
                                            <p:fltVal val="0"/>
                                          </p:val>
                                        </p:tav>
                                      </p:tavLst>
                                    </p:anim>
                                    <p:animEffect transition="in" filter="fade">
                                      <p:cBhvr>
                                        <p:cTn id="78" dur="500"/>
                                        <p:tgtEl>
                                          <p:spTgt spid="14"/>
                                        </p:tgtEl>
                                      </p:cBhvr>
                                    </p:animEffect>
                                  </p:childTnLst>
                                </p:cTn>
                              </p:par>
                              <p:par>
                                <p:cTn id="79" presetID="31" presetClass="exit" presetSubtype="0" fill="hold" nodeType="withEffect">
                                  <p:stCondLst>
                                    <p:cond delay="1500"/>
                                  </p:stCondLst>
                                  <p:iterate type="lt">
                                    <p:tmPct val="5000"/>
                                  </p:iterate>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anim calcmode="lin" valueType="num">
                                      <p:cBhvr>
                                        <p:cTn id="82" dur="500"/>
                                        <p:tgtEl>
                                          <p:spTgt spid="14"/>
                                        </p:tgtEl>
                                        <p:attrNameLst>
                                          <p:attrName>style.rotation</p:attrName>
                                        </p:attrNameLst>
                                      </p:cBhvr>
                                      <p:tavLst>
                                        <p:tav tm="0">
                                          <p:val>
                                            <p:fltVal val="0"/>
                                          </p:val>
                                        </p:tav>
                                        <p:tav tm="100000">
                                          <p:val>
                                            <p:fltVal val="9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31" presetClass="entr" presetSubtype="0" fill="hold" nodeType="withEffect">
                                  <p:stCondLst>
                                    <p:cond delay="0"/>
                                  </p:stCondLst>
                                  <p:iterate type="lt">
                                    <p:tmPct val="5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 calcmode="lin" valueType="num">
                                      <p:cBhvr>
                                        <p:cTn id="89" dur="500" fill="hold"/>
                                        <p:tgtEl>
                                          <p:spTgt spid="19"/>
                                        </p:tgtEl>
                                        <p:attrNameLst>
                                          <p:attrName>style.rotation</p:attrName>
                                        </p:attrNameLst>
                                      </p:cBhvr>
                                      <p:tavLst>
                                        <p:tav tm="0">
                                          <p:val>
                                            <p:fltVal val="90"/>
                                          </p:val>
                                        </p:tav>
                                        <p:tav tm="100000">
                                          <p:val>
                                            <p:fltVal val="0"/>
                                          </p:val>
                                        </p:tav>
                                      </p:tavLst>
                                    </p:anim>
                                    <p:animEffect transition="in" filter="fade">
                                      <p:cBhvr>
                                        <p:cTn id="90" dur="500"/>
                                        <p:tgtEl>
                                          <p:spTgt spid="19"/>
                                        </p:tgtEl>
                                      </p:cBhvr>
                                    </p:animEffect>
                                  </p:childTnLst>
                                </p:cTn>
                              </p:par>
                              <p:par>
                                <p:cTn id="91" presetID="31" presetClass="exit" presetSubtype="0" fill="hold" nodeType="withEffect">
                                  <p:stCondLst>
                                    <p:cond delay="700"/>
                                  </p:stCondLst>
                                  <p:iterate type="lt">
                                    <p:tmPct val="5000"/>
                                  </p:iterate>
                                  <p:childTnLst>
                                    <p:anim calcmode="lin" valueType="num">
                                      <p:cBhvr>
                                        <p:cTn id="92" dur="500"/>
                                        <p:tgtEl>
                                          <p:spTgt spid="19"/>
                                        </p:tgtEl>
                                        <p:attrNameLst>
                                          <p:attrName>ppt_w</p:attrName>
                                        </p:attrNameLst>
                                      </p:cBhvr>
                                      <p:tavLst>
                                        <p:tav tm="0">
                                          <p:val>
                                            <p:strVal val="ppt_w"/>
                                          </p:val>
                                        </p:tav>
                                        <p:tav tm="100000">
                                          <p:val>
                                            <p:fltVal val="0"/>
                                          </p:val>
                                        </p:tav>
                                      </p:tavLst>
                                    </p:anim>
                                    <p:anim calcmode="lin" valueType="num">
                                      <p:cBhvr>
                                        <p:cTn id="93" dur="500"/>
                                        <p:tgtEl>
                                          <p:spTgt spid="19"/>
                                        </p:tgtEl>
                                        <p:attrNameLst>
                                          <p:attrName>ppt_h</p:attrName>
                                        </p:attrNameLst>
                                      </p:cBhvr>
                                      <p:tavLst>
                                        <p:tav tm="0">
                                          <p:val>
                                            <p:strVal val="ppt_h"/>
                                          </p:val>
                                        </p:tav>
                                        <p:tav tm="100000">
                                          <p:val>
                                            <p:fltVal val="0"/>
                                          </p:val>
                                        </p:tav>
                                      </p:tavLst>
                                    </p:anim>
                                    <p:anim calcmode="lin" valueType="num">
                                      <p:cBhvr>
                                        <p:cTn id="94" dur="500"/>
                                        <p:tgtEl>
                                          <p:spTgt spid="19"/>
                                        </p:tgtEl>
                                        <p:attrNameLst>
                                          <p:attrName>style.rotation</p:attrName>
                                        </p:attrNameLst>
                                      </p:cBhvr>
                                      <p:tavLst>
                                        <p:tav tm="0">
                                          <p:val>
                                            <p:fltVal val="0"/>
                                          </p:val>
                                        </p:tav>
                                        <p:tav tm="100000">
                                          <p:val>
                                            <p:fltVal val="90"/>
                                          </p:val>
                                        </p:tav>
                                      </p:tavLst>
                                    </p:anim>
                                    <p:animEffect transition="out" filter="fade">
                                      <p:cBhvr>
                                        <p:cTn id="95" dur="500"/>
                                        <p:tgtEl>
                                          <p:spTgt spid="19"/>
                                        </p:tgtEl>
                                      </p:cBhvr>
                                    </p:animEffect>
                                    <p:set>
                                      <p:cBhvr>
                                        <p:cTn id="96" dur="1" fill="hold">
                                          <p:stCondLst>
                                            <p:cond delay="499"/>
                                          </p:stCondLst>
                                        </p:cTn>
                                        <p:tgtEl>
                                          <p:spTgt spid="19"/>
                                        </p:tgtEl>
                                        <p:attrNameLst>
                                          <p:attrName>style.visibility</p:attrName>
                                        </p:attrNameLst>
                                      </p:cBhvr>
                                      <p:to>
                                        <p:strVal val="hidden"/>
                                      </p:to>
                                    </p:set>
                                  </p:childTnLst>
                                </p:cTn>
                              </p:par>
                              <p:par>
                                <p:cTn id="97" presetID="31" presetClass="entr" presetSubtype="0" fill="hold" nodeType="withEffect">
                                  <p:stCondLst>
                                    <p:cond delay="200"/>
                                  </p:stCondLst>
                                  <p:iterate type="lt">
                                    <p:tmPct val="5000"/>
                                  </p:iterate>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 calcmode="lin" valueType="num">
                                      <p:cBhvr>
                                        <p:cTn id="101" dur="500" fill="hold"/>
                                        <p:tgtEl>
                                          <p:spTgt spid="22"/>
                                        </p:tgtEl>
                                        <p:attrNameLst>
                                          <p:attrName>style.rotation</p:attrName>
                                        </p:attrNameLst>
                                      </p:cBhvr>
                                      <p:tavLst>
                                        <p:tav tm="0">
                                          <p:val>
                                            <p:fltVal val="90"/>
                                          </p:val>
                                        </p:tav>
                                        <p:tav tm="100000">
                                          <p:val>
                                            <p:fltVal val="0"/>
                                          </p:val>
                                        </p:tav>
                                      </p:tavLst>
                                    </p:anim>
                                    <p:animEffect transition="in" filter="fade">
                                      <p:cBhvr>
                                        <p:cTn id="102" dur="500"/>
                                        <p:tgtEl>
                                          <p:spTgt spid="22"/>
                                        </p:tgtEl>
                                      </p:cBhvr>
                                    </p:animEffect>
                                  </p:childTnLst>
                                </p:cTn>
                              </p:par>
                              <p:par>
                                <p:cTn id="103" presetID="31" presetClass="exit" presetSubtype="0" fill="hold" nodeType="withEffect">
                                  <p:stCondLst>
                                    <p:cond delay="900"/>
                                  </p:stCondLst>
                                  <p:iterate type="lt">
                                    <p:tmPct val="5000"/>
                                  </p:iterate>
                                  <p:childTnLst>
                                    <p:anim calcmode="lin" valueType="num">
                                      <p:cBhvr>
                                        <p:cTn id="104" dur="500"/>
                                        <p:tgtEl>
                                          <p:spTgt spid="22"/>
                                        </p:tgtEl>
                                        <p:attrNameLst>
                                          <p:attrName>ppt_w</p:attrName>
                                        </p:attrNameLst>
                                      </p:cBhvr>
                                      <p:tavLst>
                                        <p:tav tm="0">
                                          <p:val>
                                            <p:strVal val="ppt_w"/>
                                          </p:val>
                                        </p:tav>
                                        <p:tav tm="100000">
                                          <p:val>
                                            <p:fltVal val="0"/>
                                          </p:val>
                                        </p:tav>
                                      </p:tavLst>
                                    </p:anim>
                                    <p:anim calcmode="lin" valueType="num">
                                      <p:cBhvr>
                                        <p:cTn id="105" dur="500"/>
                                        <p:tgtEl>
                                          <p:spTgt spid="22"/>
                                        </p:tgtEl>
                                        <p:attrNameLst>
                                          <p:attrName>ppt_h</p:attrName>
                                        </p:attrNameLst>
                                      </p:cBhvr>
                                      <p:tavLst>
                                        <p:tav tm="0">
                                          <p:val>
                                            <p:strVal val="ppt_h"/>
                                          </p:val>
                                        </p:tav>
                                        <p:tav tm="100000">
                                          <p:val>
                                            <p:fltVal val="0"/>
                                          </p:val>
                                        </p:tav>
                                      </p:tavLst>
                                    </p:anim>
                                    <p:anim calcmode="lin" valueType="num">
                                      <p:cBhvr>
                                        <p:cTn id="106" dur="500"/>
                                        <p:tgtEl>
                                          <p:spTgt spid="22"/>
                                        </p:tgtEl>
                                        <p:attrNameLst>
                                          <p:attrName>style.rotation</p:attrName>
                                        </p:attrNameLst>
                                      </p:cBhvr>
                                      <p:tavLst>
                                        <p:tav tm="0">
                                          <p:val>
                                            <p:fltVal val="0"/>
                                          </p:val>
                                        </p:tav>
                                        <p:tav tm="100000">
                                          <p:val>
                                            <p:fltVal val="90"/>
                                          </p:val>
                                        </p:tav>
                                      </p:tavLst>
                                    </p:anim>
                                    <p:animEffect transition="out" filter="fade">
                                      <p:cBhvr>
                                        <p:cTn id="107" dur="500"/>
                                        <p:tgtEl>
                                          <p:spTgt spid="22"/>
                                        </p:tgtEl>
                                      </p:cBhvr>
                                    </p:animEffect>
                                    <p:set>
                                      <p:cBhvr>
                                        <p:cTn id="108" dur="1" fill="hold">
                                          <p:stCondLst>
                                            <p:cond delay="499"/>
                                          </p:stCondLst>
                                        </p:cTn>
                                        <p:tgtEl>
                                          <p:spTgt spid="22"/>
                                        </p:tgtEl>
                                        <p:attrNameLst>
                                          <p:attrName>style.visibility</p:attrName>
                                        </p:attrNameLst>
                                      </p:cBhvr>
                                      <p:to>
                                        <p:strVal val="hidden"/>
                                      </p:to>
                                    </p:set>
                                  </p:childTnLst>
                                </p:cTn>
                              </p:par>
                              <p:par>
                                <p:cTn id="109" presetID="31" presetClass="entr" presetSubtype="0" fill="hold" nodeType="withEffect">
                                  <p:stCondLst>
                                    <p:cond delay="400"/>
                                  </p:stCondLst>
                                  <p:iterate type="lt">
                                    <p:tmPct val="5000"/>
                                  </p:iterate>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 calcmode="lin" valueType="num">
                                      <p:cBhvr>
                                        <p:cTn id="113" dur="500" fill="hold"/>
                                        <p:tgtEl>
                                          <p:spTgt spid="23"/>
                                        </p:tgtEl>
                                        <p:attrNameLst>
                                          <p:attrName>style.rotation</p:attrName>
                                        </p:attrNameLst>
                                      </p:cBhvr>
                                      <p:tavLst>
                                        <p:tav tm="0">
                                          <p:val>
                                            <p:fltVal val="90"/>
                                          </p:val>
                                        </p:tav>
                                        <p:tav tm="100000">
                                          <p:val>
                                            <p:fltVal val="0"/>
                                          </p:val>
                                        </p:tav>
                                      </p:tavLst>
                                    </p:anim>
                                    <p:animEffect transition="in" filter="fade">
                                      <p:cBhvr>
                                        <p:cTn id="114" dur="500"/>
                                        <p:tgtEl>
                                          <p:spTgt spid="23"/>
                                        </p:tgtEl>
                                      </p:cBhvr>
                                    </p:animEffect>
                                  </p:childTnLst>
                                </p:cTn>
                              </p:par>
                              <p:par>
                                <p:cTn id="115" presetID="31" presetClass="exit" presetSubtype="0" fill="hold" nodeType="withEffect">
                                  <p:stCondLst>
                                    <p:cond delay="1100"/>
                                  </p:stCondLst>
                                  <p:iterate type="lt">
                                    <p:tmPct val="5000"/>
                                  </p:iterate>
                                  <p:childTnLst>
                                    <p:anim calcmode="lin" valueType="num">
                                      <p:cBhvr>
                                        <p:cTn id="116" dur="500"/>
                                        <p:tgtEl>
                                          <p:spTgt spid="23"/>
                                        </p:tgtEl>
                                        <p:attrNameLst>
                                          <p:attrName>ppt_w</p:attrName>
                                        </p:attrNameLst>
                                      </p:cBhvr>
                                      <p:tavLst>
                                        <p:tav tm="0">
                                          <p:val>
                                            <p:strVal val="ppt_w"/>
                                          </p:val>
                                        </p:tav>
                                        <p:tav tm="100000">
                                          <p:val>
                                            <p:fltVal val="0"/>
                                          </p:val>
                                        </p:tav>
                                      </p:tavLst>
                                    </p:anim>
                                    <p:anim calcmode="lin" valueType="num">
                                      <p:cBhvr>
                                        <p:cTn id="117" dur="500"/>
                                        <p:tgtEl>
                                          <p:spTgt spid="23"/>
                                        </p:tgtEl>
                                        <p:attrNameLst>
                                          <p:attrName>ppt_h</p:attrName>
                                        </p:attrNameLst>
                                      </p:cBhvr>
                                      <p:tavLst>
                                        <p:tav tm="0">
                                          <p:val>
                                            <p:strVal val="ppt_h"/>
                                          </p:val>
                                        </p:tav>
                                        <p:tav tm="100000">
                                          <p:val>
                                            <p:fltVal val="0"/>
                                          </p:val>
                                        </p:tav>
                                      </p:tavLst>
                                    </p:anim>
                                    <p:anim calcmode="lin" valueType="num">
                                      <p:cBhvr>
                                        <p:cTn id="118" dur="500"/>
                                        <p:tgtEl>
                                          <p:spTgt spid="23"/>
                                        </p:tgtEl>
                                        <p:attrNameLst>
                                          <p:attrName>style.rotation</p:attrName>
                                        </p:attrNameLst>
                                      </p:cBhvr>
                                      <p:tavLst>
                                        <p:tav tm="0">
                                          <p:val>
                                            <p:fltVal val="0"/>
                                          </p:val>
                                        </p:tav>
                                        <p:tav tm="100000">
                                          <p:val>
                                            <p:fltVal val="90"/>
                                          </p:val>
                                        </p:tav>
                                      </p:tavLst>
                                    </p:anim>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31" presetClass="entr" presetSubtype="0" fill="hold" nodeType="withEffect">
                                  <p:stCondLst>
                                    <p:cond delay="800"/>
                                  </p:stCondLst>
                                  <p:iterate type="lt">
                                    <p:tmPct val="5000"/>
                                  </p:iterate>
                                  <p:childTnLst>
                                    <p:set>
                                      <p:cBhvr>
                                        <p:cTn id="122" dur="1" fill="hold">
                                          <p:stCondLst>
                                            <p:cond delay="0"/>
                                          </p:stCondLst>
                                        </p:cTn>
                                        <p:tgtEl>
                                          <p:spTgt spid="20"/>
                                        </p:tgtEl>
                                        <p:attrNameLst>
                                          <p:attrName>style.visibility</p:attrName>
                                        </p:attrNameLst>
                                      </p:cBhvr>
                                      <p:to>
                                        <p:strVal val="visible"/>
                                      </p:to>
                                    </p:set>
                                    <p:anim calcmode="lin" valueType="num">
                                      <p:cBhvr>
                                        <p:cTn id="123" dur="500" fill="hold"/>
                                        <p:tgtEl>
                                          <p:spTgt spid="20"/>
                                        </p:tgtEl>
                                        <p:attrNameLst>
                                          <p:attrName>ppt_w</p:attrName>
                                        </p:attrNameLst>
                                      </p:cBhvr>
                                      <p:tavLst>
                                        <p:tav tm="0">
                                          <p:val>
                                            <p:fltVal val="0"/>
                                          </p:val>
                                        </p:tav>
                                        <p:tav tm="100000">
                                          <p:val>
                                            <p:strVal val="#ppt_w"/>
                                          </p:val>
                                        </p:tav>
                                      </p:tavLst>
                                    </p:anim>
                                    <p:anim calcmode="lin" valueType="num">
                                      <p:cBhvr>
                                        <p:cTn id="124" dur="500" fill="hold"/>
                                        <p:tgtEl>
                                          <p:spTgt spid="20"/>
                                        </p:tgtEl>
                                        <p:attrNameLst>
                                          <p:attrName>ppt_h</p:attrName>
                                        </p:attrNameLst>
                                      </p:cBhvr>
                                      <p:tavLst>
                                        <p:tav tm="0">
                                          <p:val>
                                            <p:fltVal val="0"/>
                                          </p:val>
                                        </p:tav>
                                        <p:tav tm="100000">
                                          <p:val>
                                            <p:strVal val="#ppt_h"/>
                                          </p:val>
                                        </p:tav>
                                      </p:tavLst>
                                    </p:anim>
                                    <p:anim calcmode="lin" valueType="num">
                                      <p:cBhvr>
                                        <p:cTn id="125" dur="500" fill="hold"/>
                                        <p:tgtEl>
                                          <p:spTgt spid="20"/>
                                        </p:tgtEl>
                                        <p:attrNameLst>
                                          <p:attrName>style.rotation</p:attrName>
                                        </p:attrNameLst>
                                      </p:cBhvr>
                                      <p:tavLst>
                                        <p:tav tm="0">
                                          <p:val>
                                            <p:fltVal val="90"/>
                                          </p:val>
                                        </p:tav>
                                        <p:tav tm="100000">
                                          <p:val>
                                            <p:fltVal val="0"/>
                                          </p:val>
                                        </p:tav>
                                      </p:tavLst>
                                    </p:anim>
                                    <p:animEffect transition="in" filter="fade">
                                      <p:cBhvr>
                                        <p:cTn id="126" dur="500"/>
                                        <p:tgtEl>
                                          <p:spTgt spid="20"/>
                                        </p:tgtEl>
                                      </p:cBhvr>
                                    </p:animEffect>
                                  </p:childTnLst>
                                </p:cTn>
                              </p:par>
                              <p:par>
                                <p:cTn id="127" presetID="31" presetClass="exit" presetSubtype="0" fill="hold" nodeType="withEffect">
                                  <p:stCondLst>
                                    <p:cond delay="1400"/>
                                  </p:stCondLst>
                                  <p:iterate type="lt">
                                    <p:tmPct val="5000"/>
                                  </p:iterate>
                                  <p:childTnLst>
                                    <p:anim calcmode="lin" valueType="num">
                                      <p:cBhvr>
                                        <p:cTn id="128" dur="500"/>
                                        <p:tgtEl>
                                          <p:spTgt spid="20"/>
                                        </p:tgtEl>
                                        <p:attrNameLst>
                                          <p:attrName>ppt_w</p:attrName>
                                        </p:attrNameLst>
                                      </p:cBhvr>
                                      <p:tavLst>
                                        <p:tav tm="0">
                                          <p:val>
                                            <p:strVal val="ppt_w"/>
                                          </p:val>
                                        </p:tav>
                                        <p:tav tm="100000">
                                          <p:val>
                                            <p:fltVal val="0"/>
                                          </p:val>
                                        </p:tav>
                                      </p:tavLst>
                                    </p:anim>
                                    <p:anim calcmode="lin" valueType="num">
                                      <p:cBhvr>
                                        <p:cTn id="129" dur="500"/>
                                        <p:tgtEl>
                                          <p:spTgt spid="20"/>
                                        </p:tgtEl>
                                        <p:attrNameLst>
                                          <p:attrName>ppt_h</p:attrName>
                                        </p:attrNameLst>
                                      </p:cBhvr>
                                      <p:tavLst>
                                        <p:tav tm="0">
                                          <p:val>
                                            <p:strVal val="ppt_h"/>
                                          </p:val>
                                        </p:tav>
                                        <p:tav tm="100000">
                                          <p:val>
                                            <p:fltVal val="0"/>
                                          </p:val>
                                        </p:tav>
                                      </p:tavLst>
                                    </p:anim>
                                    <p:anim calcmode="lin" valueType="num">
                                      <p:cBhvr>
                                        <p:cTn id="130" dur="500"/>
                                        <p:tgtEl>
                                          <p:spTgt spid="20"/>
                                        </p:tgtEl>
                                        <p:attrNameLst>
                                          <p:attrName>style.rotation</p:attrName>
                                        </p:attrNameLst>
                                      </p:cBhvr>
                                      <p:tavLst>
                                        <p:tav tm="0">
                                          <p:val>
                                            <p:fltVal val="0"/>
                                          </p:val>
                                        </p:tav>
                                        <p:tav tm="100000">
                                          <p:val>
                                            <p:fltVal val="90"/>
                                          </p:val>
                                        </p:tav>
                                      </p:tavLst>
                                    </p:anim>
                                    <p:animEffect transition="out" filter="fade">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par>
                                <p:cTn id="133" presetID="31" presetClass="entr" presetSubtype="0" fill="hold" nodeType="withEffect">
                                  <p:stCondLst>
                                    <p:cond delay="900"/>
                                  </p:stCondLst>
                                  <p:iterate type="lt">
                                    <p:tmPct val="5000"/>
                                  </p:iterate>
                                  <p:childTnLst>
                                    <p:set>
                                      <p:cBhvr>
                                        <p:cTn id="134" dur="1" fill="hold">
                                          <p:stCondLst>
                                            <p:cond delay="0"/>
                                          </p:stCondLst>
                                        </p:cTn>
                                        <p:tgtEl>
                                          <p:spTgt spid="21"/>
                                        </p:tgtEl>
                                        <p:attrNameLst>
                                          <p:attrName>style.visibility</p:attrName>
                                        </p:attrNameLst>
                                      </p:cBhvr>
                                      <p:to>
                                        <p:strVal val="visible"/>
                                      </p:to>
                                    </p:set>
                                    <p:anim calcmode="lin" valueType="num">
                                      <p:cBhvr>
                                        <p:cTn id="135" dur="500" fill="hold"/>
                                        <p:tgtEl>
                                          <p:spTgt spid="21"/>
                                        </p:tgtEl>
                                        <p:attrNameLst>
                                          <p:attrName>ppt_w</p:attrName>
                                        </p:attrNameLst>
                                      </p:cBhvr>
                                      <p:tavLst>
                                        <p:tav tm="0">
                                          <p:val>
                                            <p:fltVal val="0"/>
                                          </p:val>
                                        </p:tav>
                                        <p:tav tm="100000">
                                          <p:val>
                                            <p:strVal val="#ppt_w"/>
                                          </p:val>
                                        </p:tav>
                                      </p:tavLst>
                                    </p:anim>
                                    <p:anim calcmode="lin" valueType="num">
                                      <p:cBhvr>
                                        <p:cTn id="136" dur="500" fill="hold"/>
                                        <p:tgtEl>
                                          <p:spTgt spid="21"/>
                                        </p:tgtEl>
                                        <p:attrNameLst>
                                          <p:attrName>ppt_h</p:attrName>
                                        </p:attrNameLst>
                                      </p:cBhvr>
                                      <p:tavLst>
                                        <p:tav tm="0">
                                          <p:val>
                                            <p:fltVal val="0"/>
                                          </p:val>
                                        </p:tav>
                                        <p:tav tm="100000">
                                          <p:val>
                                            <p:strVal val="#ppt_h"/>
                                          </p:val>
                                        </p:tav>
                                      </p:tavLst>
                                    </p:anim>
                                    <p:anim calcmode="lin" valueType="num">
                                      <p:cBhvr>
                                        <p:cTn id="137" dur="500" fill="hold"/>
                                        <p:tgtEl>
                                          <p:spTgt spid="21"/>
                                        </p:tgtEl>
                                        <p:attrNameLst>
                                          <p:attrName>style.rotation</p:attrName>
                                        </p:attrNameLst>
                                      </p:cBhvr>
                                      <p:tavLst>
                                        <p:tav tm="0">
                                          <p:val>
                                            <p:fltVal val="90"/>
                                          </p:val>
                                        </p:tav>
                                        <p:tav tm="100000">
                                          <p:val>
                                            <p:fltVal val="0"/>
                                          </p:val>
                                        </p:tav>
                                      </p:tavLst>
                                    </p:anim>
                                    <p:animEffect transition="in" filter="fade">
                                      <p:cBhvr>
                                        <p:cTn id="138" dur="500"/>
                                        <p:tgtEl>
                                          <p:spTgt spid="21"/>
                                        </p:tgtEl>
                                      </p:cBhvr>
                                    </p:animEffect>
                                  </p:childTnLst>
                                </p:cTn>
                              </p:par>
                              <p:par>
                                <p:cTn id="139" presetID="31" presetClass="exit" presetSubtype="0" fill="hold" nodeType="withEffect">
                                  <p:stCondLst>
                                    <p:cond delay="1500"/>
                                  </p:stCondLst>
                                  <p:iterate type="lt">
                                    <p:tmPct val="5000"/>
                                  </p:iterate>
                                  <p:childTnLst>
                                    <p:anim calcmode="lin" valueType="num">
                                      <p:cBhvr>
                                        <p:cTn id="140" dur="500"/>
                                        <p:tgtEl>
                                          <p:spTgt spid="21"/>
                                        </p:tgtEl>
                                        <p:attrNameLst>
                                          <p:attrName>ppt_w</p:attrName>
                                        </p:attrNameLst>
                                      </p:cBhvr>
                                      <p:tavLst>
                                        <p:tav tm="0">
                                          <p:val>
                                            <p:strVal val="ppt_w"/>
                                          </p:val>
                                        </p:tav>
                                        <p:tav tm="100000">
                                          <p:val>
                                            <p:fltVal val="0"/>
                                          </p:val>
                                        </p:tav>
                                      </p:tavLst>
                                    </p:anim>
                                    <p:anim calcmode="lin" valueType="num">
                                      <p:cBhvr>
                                        <p:cTn id="141" dur="500"/>
                                        <p:tgtEl>
                                          <p:spTgt spid="21"/>
                                        </p:tgtEl>
                                        <p:attrNameLst>
                                          <p:attrName>ppt_h</p:attrName>
                                        </p:attrNameLst>
                                      </p:cBhvr>
                                      <p:tavLst>
                                        <p:tav tm="0">
                                          <p:val>
                                            <p:strVal val="ppt_h"/>
                                          </p:val>
                                        </p:tav>
                                        <p:tav tm="100000">
                                          <p:val>
                                            <p:fltVal val="0"/>
                                          </p:val>
                                        </p:tav>
                                      </p:tavLst>
                                    </p:anim>
                                    <p:anim calcmode="lin" valueType="num">
                                      <p:cBhvr>
                                        <p:cTn id="142" dur="500"/>
                                        <p:tgtEl>
                                          <p:spTgt spid="21"/>
                                        </p:tgtEl>
                                        <p:attrNameLst>
                                          <p:attrName>style.rotation</p:attrName>
                                        </p:attrNameLst>
                                      </p:cBhvr>
                                      <p:tavLst>
                                        <p:tav tm="0">
                                          <p:val>
                                            <p:fltVal val="0"/>
                                          </p:val>
                                        </p:tav>
                                        <p:tav tm="100000">
                                          <p:val>
                                            <p:fltVal val="90"/>
                                          </p:val>
                                        </p:tav>
                                      </p:tavLst>
                                    </p:anim>
                                    <p:animEffect transition="out" filter="fade">
                                      <p:cBhvr>
                                        <p:cTn id="143" dur="500"/>
                                        <p:tgtEl>
                                          <p:spTgt spid="21"/>
                                        </p:tgtEl>
                                      </p:cBhvr>
                                    </p:animEffect>
                                    <p:set>
                                      <p:cBhvr>
                                        <p:cTn id="14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788" y="2133600"/>
            <a:ext cx="716461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198120" y="1447800"/>
            <a:ext cx="8991600" cy="4724400"/>
          </a:xfrm>
          <a:prstGeom prst="rect">
            <a:avLst/>
          </a:prstGeom>
        </p:spPr>
        <p:txBody>
          <a:bodyPr/>
          <a:lstStyle/>
          <a:p>
            <a:pPr marL="342900" indent="-342900">
              <a:buFont typeface="Arial" pitchFamily="34" charset="0"/>
              <a:buChar char="•"/>
            </a:pPr>
            <a:r>
              <a:rPr lang="en-US" sz="2000" b="1" kern="0" dirty="0" smtClean="0">
                <a:solidFill>
                  <a:schemeClr val="accent1">
                    <a:lumMod val="50000"/>
                  </a:schemeClr>
                </a:solidFill>
                <a:latin typeface="+mn-lt"/>
                <a:cs typeface="+mn-cs"/>
              </a:rPr>
              <a:t>An overview of the steps involved in the Monitor and Control Risks process is as  follows:-</a:t>
            </a:r>
            <a:endParaRPr lang="en-US" sz="2000" b="1" kern="0" dirty="0" smtClean="0">
              <a:solidFill>
                <a:srgbClr val="FF66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1254536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268760"/>
            <a:ext cx="9144000" cy="4871275"/>
          </a:xfrm>
          <a:prstGeom prst="rect">
            <a:avLst/>
          </a:prstGeom>
        </p:spPr>
      </p:pic>
      <p:sp>
        <p:nvSpPr>
          <p:cNvPr id="5" name="TextBox 4"/>
          <p:cNvSpPr txBox="1"/>
          <p:nvPr/>
        </p:nvSpPr>
        <p:spPr>
          <a:xfrm>
            <a:off x="349958" y="188640"/>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Control Risks</a:t>
            </a:r>
            <a:endParaRPr lang="en-US" sz="3600" dirty="0"/>
          </a:p>
        </p:txBody>
      </p:sp>
    </p:spTree>
    <p:extLst>
      <p:ext uri="{BB962C8B-B14F-4D97-AF65-F5344CB8AC3E}">
        <p14:creationId xmlns:p14="http://schemas.microsoft.com/office/powerpoint/2010/main" val="2577630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2"/>
          <p:cNvSpPr txBox="1">
            <a:spLocks noChangeArrowheads="1"/>
          </p:cNvSpPr>
          <p:nvPr/>
        </p:nvSpPr>
        <p:spPr bwMode="auto">
          <a:xfrm>
            <a:off x="-381000" y="1395710"/>
            <a:ext cx="9677400" cy="5386090"/>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4400" b="1" dirty="0" smtClean="0">
                <a:solidFill>
                  <a:schemeClr val="tx2">
                    <a:lumMod val="75000"/>
                  </a:schemeClr>
                </a:solidFill>
              </a:rPr>
              <a:t>11.6</a:t>
            </a:r>
            <a:endParaRPr lang="en-US" sz="34400" b="1" dirty="0">
              <a:solidFill>
                <a:schemeClr val="tx2">
                  <a:lumMod val="75000"/>
                </a:schemeClr>
              </a:solidFill>
            </a:endParaRPr>
          </a:p>
        </p:txBody>
      </p:sp>
      <p:sp>
        <p:nvSpPr>
          <p:cNvPr id="25" name=" 3"/>
          <p:cNvSpPr/>
          <p:nvPr/>
        </p:nvSpPr>
        <p:spPr>
          <a:xfrm>
            <a:off x="0" y="2438400"/>
            <a:ext cx="9144000" cy="3848100"/>
          </a:xfrm>
          <a:prstGeom prst="swooshArrow">
            <a:avLst>
              <a:gd name="adj1" fmla="val 25000"/>
              <a:gd name="adj2" fmla="val 25000"/>
            </a:avLst>
          </a:prstGeom>
          <a:gradFill flip="none" rotWithShape="1">
            <a:gsLst>
              <a:gs pos="0">
                <a:schemeClr val="tx1">
                  <a:lumMod val="60000"/>
                  <a:lumOff val="4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path path="circle">
              <a:fillToRect l="100000" t="100000"/>
            </a:path>
            <a:tileRect r="-100000" b="-100000"/>
          </a:gradFill>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381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Risk Register</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Risk Management Plan</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Work Performance Information</a:t>
            </a:r>
          </a:p>
          <a:p>
            <a:pPr marL="114300" indent="-114300">
              <a:spcAft>
                <a:spcPts val="1200"/>
              </a:spcAft>
              <a:buFont typeface="Arial" pitchFamily="34" charset="0"/>
              <a:buChar char="•"/>
              <a:defRPr/>
            </a:pPr>
            <a:r>
              <a:rPr lang="en-US" sz="2000" dirty="0" smtClean="0">
                <a:solidFill>
                  <a:srgbClr val="020202"/>
                </a:solidFill>
                <a:latin typeface="Gill Sans MT Condensed" pitchFamily="34" charset="0"/>
              </a:rPr>
              <a:t>Performance Reports</a:t>
            </a:r>
          </a:p>
          <a:p>
            <a:pPr>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a:p>
            <a:pPr marL="114300" indent="-114300">
              <a:spcAft>
                <a:spcPts val="1200"/>
              </a:spcAft>
              <a:buFont typeface="Arial" pitchFamily="34" charset="0"/>
              <a:buChar char="•"/>
              <a:defRPr/>
            </a:pPr>
            <a:endParaRPr lang="en-US" sz="1400" dirty="0">
              <a:solidFill>
                <a:schemeClr val="tx1">
                  <a:lumMod val="75000"/>
                </a:schemeClr>
              </a:solidFill>
              <a:latin typeface="Gill Sans MT"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Inputs	</a:t>
            </a:r>
          </a:p>
        </p:txBody>
      </p:sp>
      <p:sp>
        <p:nvSpPr>
          <p:cNvPr id="8" name="TextBox 7"/>
          <p:cNvSpPr txBox="1"/>
          <p:nvPr/>
        </p:nvSpPr>
        <p:spPr>
          <a:xfrm>
            <a:off x="381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Tools and Techniques</a:t>
            </a:r>
          </a:p>
        </p:txBody>
      </p:sp>
      <p:sp>
        <p:nvSpPr>
          <p:cNvPr id="12" name="TextBox 11"/>
          <p:cNvSpPr txBox="1"/>
          <p:nvPr/>
        </p:nvSpPr>
        <p:spPr>
          <a:xfrm>
            <a:off x="3235325"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2400" dirty="0">
                <a:solidFill>
                  <a:srgbClr val="EEECE1">
                    <a:lumMod val="25000"/>
                  </a:srgbClr>
                </a:solidFill>
                <a:latin typeface="Gill Sans MT" pitchFamily="34" charset="0"/>
              </a:rPr>
              <a:t>Outputs</a:t>
            </a:r>
          </a:p>
        </p:txBody>
      </p:sp>
      <p:sp>
        <p:nvSpPr>
          <p:cNvPr id="16" name="TextBox 15"/>
          <p:cNvSpPr txBox="1"/>
          <p:nvPr/>
        </p:nvSpPr>
        <p:spPr>
          <a:xfrm>
            <a:off x="6096000" y="1524000"/>
            <a:ext cx="685800" cy="862013"/>
          </a:xfrm>
          <a:prstGeom prst="rect">
            <a:avLst/>
          </a:prstGeom>
          <a:noFill/>
        </p:spPr>
        <p:txBody>
          <a:bodyPr>
            <a:spAutoFit/>
          </a:bodyPr>
          <a:lstStyle/>
          <a:p>
            <a:pPr algn="ctr">
              <a:defRPr/>
            </a:pPr>
            <a:r>
              <a:rPr lang="en-US" sz="5000" dirty="0">
                <a:solidFill>
                  <a:schemeClr val="accent6">
                    <a:lumMod val="75000"/>
                  </a:schemeClr>
                </a:solidFill>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8695" name="TextBox 12"/>
          <p:cNvSpPr txBox="1">
            <a:spLocks noChangeArrowheads="1"/>
          </p:cNvSpPr>
          <p:nvPr/>
        </p:nvSpPr>
        <p:spPr bwMode="auto">
          <a:xfrm>
            <a:off x="76200" y="914400"/>
            <a:ext cx="1676400" cy="369332"/>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smtClean="0">
                <a:solidFill>
                  <a:schemeClr val="bg1"/>
                </a:solidFill>
              </a:rPr>
              <a:t>Process 11.6</a:t>
            </a:r>
            <a:endParaRPr lang="en-US" b="1" dirty="0">
              <a:solidFill>
                <a:schemeClr val="bg1"/>
              </a:solidFill>
            </a:endParaRPr>
          </a:p>
        </p:txBody>
      </p:sp>
      <p:sp>
        <p:nvSpPr>
          <p:cNvPr id="24" name="TextBox 23"/>
          <p:cNvSpPr txBox="1"/>
          <p:nvPr/>
        </p:nvSpPr>
        <p:spPr>
          <a:xfrm>
            <a:off x="683568" y="188640"/>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Monitor and Control Risks</a:t>
            </a:r>
            <a:endParaRPr lang="en-US" sz="3600" dirty="0"/>
          </a:p>
        </p:txBody>
      </p:sp>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Risk Register Updates</a:t>
            </a:r>
          </a:p>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Organizational Process Assets Updates</a:t>
            </a:r>
          </a:p>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Change Requests</a:t>
            </a:r>
          </a:p>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Project Management Plan Updates</a:t>
            </a:r>
          </a:p>
          <a:p>
            <a:pPr marL="114300" indent="-114300">
              <a:spcBef>
                <a:spcPts val="0"/>
              </a:spcBef>
              <a:spcAft>
                <a:spcPts val="1200"/>
              </a:spcAft>
              <a:buFont typeface="Arial" pitchFamily="34" charset="0"/>
              <a:buChar char="•"/>
              <a:defRPr/>
            </a:pPr>
            <a:r>
              <a:rPr lang="en-US" sz="2000" dirty="0" smtClean="0">
                <a:solidFill>
                  <a:srgbClr val="020202"/>
                </a:solidFill>
                <a:latin typeface="Gill Sans MT Condensed" pitchFamily="34" charset="0"/>
              </a:rPr>
              <a:t>Project Document Updates</a:t>
            </a:r>
          </a:p>
          <a:p>
            <a:pPr>
              <a:spcBef>
                <a:spcPts val="0"/>
              </a:spcBef>
              <a:spcAft>
                <a:spcPts val="1200"/>
              </a:spcAft>
              <a:defRPr/>
            </a:pPr>
            <a:r>
              <a:rPr lang="en-US" sz="2000" dirty="0" smtClean="0">
                <a:solidFill>
                  <a:srgbClr val="020202"/>
                </a:solidFill>
                <a:latin typeface="Gill Sans MT Condensed" pitchFamily="34" charset="0"/>
              </a:rPr>
              <a:t>____________</a:t>
            </a:r>
            <a:endParaRPr lang="en-US" sz="2000" dirty="0">
              <a:solidFill>
                <a:srgbClr val="020202"/>
              </a:solidFill>
              <a:latin typeface="Gill Sans MT Condensed" pitchFamily="34" charset="0"/>
            </a:endParaRPr>
          </a:p>
        </p:txBody>
      </p:sp>
      <p:sp>
        <p:nvSpPr>
          <p:cNvPr id="31"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11.19.</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grpSp>
        <p:nvGrpSpPr>
          <p:cNvPr id="2" name="Group 43"/>
          <p:cNvGrpSpPr/>
          <p:nvPr/>
        </p:nvGrpSpPr>
        <p:grpSpPr>
          <a:xfrm>
            <a:off x="0" y="-76200"/>
            <a:ext cx="990600" cy="1107996"/>
            <a:chOff x="0" y="-76200"/>
            <a:chExt cx="990600" cy="1107996"/>
          </a:xfrm>
        </p:grpSpPr>
        <p:sp>
          <p:nvSpPr>
            <p:cNvPr id="38" name="Oval 19"/>
            <p:cNvSpPr>
              <a:spLocks noChangeArrowheads="1"/>
            </p:cNvSpPr>
            <p:nvPr/>
          </p:nvSpPr>
          <p:spPr bwMode="gray">
            <a:xfrm>
              <a:off x="0" y="0"/>
              <a:ext cx="990600" cy="990600"/>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charset="0"/>
                <a:cs typeface="+mn-cs"/>
              </a:endParaRPr>
            </a:p>
          </p:txBody>
        </p:sp>
        <p:sp>
          <p:nvSpPr>
            <p:cNvPr id="39" name="Oval 20"/>
            <p:cNvSpPr>
              <a:spLocks noChangeArrowheads="1"/>
            </p:cNvSpPr>
            <p:nvPr/>
          </p:nvSpPr>
          <p:spPr bwMode="gray">
            <a:xfrm>
              <a:off x="0" y="0"/>
              <a:ext cx="990600" cy="990600"/>
            </a:xfrm>
            <a:prstGeom prst="ellipse">
              <a:avLst/>
            </a:prstGeom>
            <a:gradFill rotWithShape="1">
              <a:gsLst>
                <a:gs pos="0">
                  <a:srgbClr val="FF5050"/>
                </a:gs>
                <a:gs pos="100000">
                  <a:srgbClr val="FF6600"/>
                </a:gs>
              </a:gsLst>
              <a:lin ang="2700000" scaled="1"/>
            </a:gradFill>
            <a:ln w="38100" algn="ctr">
              <a:noFill/>
              <a:round/>
              <a:headEnd/>
              <a:tailEnd/>
            </a:ln>
            <a:effectLst/>
          </p:spPr>
          <p:txBody>
            <a:bodyPr wrap="none" anchor="ctr">
              <a:spAutoFit/>
            </a:bodyPr>
            <a:lstStyle/>
            <a:p>
              <a:pPr>
                <a:defRPr/>
              </a:pPr>
              <a:endParaRPr lang="en-US">
                <a:latin typeface="Arial" charset="0"/>
                <a:cs typeface="+mn-cs"/>
              </a:endParaRPr>
            </a:p>
          </p:txBody>
        </p:sp>
        <p:sp>
          <p:nvSpPr>
            <p:cNvPr id="40" name="Oval 21"/>
            <p:cNvSpPr>
              <a:spLocks noChangeArrowheads="1"/>
            </p:cNvSpPr>
            <p:nvPr/>
          </p:nvSpPr>
          <p:spPr bwMode="gray">
            <a:xfrm>
              <a:off x="64230" y="64230"/>
              <a:ext cx="861478" cy="861478"/>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41" name="Oval 22"/>
            <p:cNvSpPr>
              <a:spLocks noChangeArrowheads="1"/>
            </p:cNvSpPr>
            <p:nvPr/>
          </p:nvSpPr>
          <p:spPr bwMode="gray">
            <a:xfrm>
              <a:off x="64230" y="64230"/>
              <a:ext cx="861478" cy="861478"/>
            </a:xfrm>
            <a:prstGeom prst="ellipse">
              <a:avLst/>
            </a:prstGeom>
            <a:gradFill rotWithShape="1">
              <a:gsLst>
                <a:gs pos="0">
                  <a:srgbClr val="FF6600"/>
                </a:gs>
                <a:gs pos="100000">
                  <a:srgbClr val="FF0000"/>
                </a:gs>
              </a:gsLst>
              <a:lin ang="27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42" name="Oval 23"/>
            <p:cNvSpPr>
              <a:spLocks noChangeArrowheads="1"/>
            </p:cNvSpPr>
            <p:nvPr/>
          </p:nvSpPr>
          <p:spPr bwMode="gray">
            <a:xfrm>
              <a:off x="107933" y="107933"/>
              <a:ext cx="774072" cy="774072"/>
            </a:xfrm>
            <a:prstGeom prst="ellipse">
              <a:avLst/>
            </a:prstGeom>
            <a:gradFill rotWithShape="1">
              <a:gsLst>
                <a:gs pos="0">
                  <a:srgbClr val="FF0000"/>
                </a:gs>
                <a:gs pos="100000">
                  <a:srgbClr val="FF6600"/>
                </a:gs>
              </a:gsLst>
              <a:lin ang="5400000" scaled="1"/>
            </a:gradFill>
            <a:ln w="38100" algn="ctr">
              <a:noFill/>
              <a:round/>
              <a:headEnd/>
              <a:tailEnd/>
            </a:ln>
            <a:effectLst/>
          </p:spPr>
          <p:txBody>
            <a:bodyPr anchor="ctr">
              <a:spAutoFit/>
            </a:bodyPr>
            <a:lstStyle/>
            <a:p>
              <a:pPr>
                <a:defRPr/>
              </a:pPr>
              <a:endParaRPr lang="en-US">
                <a:latin typeface="Arial" charset="0"/>
                <a:cs typeface="+mn-cs"/>
              </a:endParaRPr>
            </a:p>
          </p:txBody>
        </p:sp>
        <p:sp>
          <p:nvSpPr>
            <p:cNvPr id="32" name="TextBox 12"/>
            <p:cNvSpPr txBox="1">
              <a:spLocks noChangeArrowheads="1"/>
            </p:cNvSpPr>
            <p:nvPr/>
          </p:nvSpPr>
          <p:spPr bwMode="auto">
            <a:xfrm>
              <a:off x="164276" y="-76200"/>
              <a:ext cx="554182" cy="110799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600" b="1" dirty="0">
                  <a:solidFill>
                    <a:srgbClr val="FFCC00"/>
                  </a:solidFill>
                </a:rPr>
                <a:t>8</a:t>
              </a:r>
            </a:p>
          </p:txBody>
        </p:sp>
        <p:sp>
          <p:nvSpPr>
            <p:cNvPr id="43" name="Rectangle 35"/>
            <p:cNvSpPr>
              <a:spLocks noChangeArrowheads="1"/>
            </p:cNvSpPr>
            <p:nvPr/>
          </p:nvSpPr>
          <p:spPr bwMode="gray">
            <a:xfrm>
              <a:off x="152400" y="304800"/>
              <a:ext cx="685800" cy="369332"/>
            </a:xfrm>
            <a:prstGeom prst="rect">
              <a:avLst/>
            </a:prstGeom>
            <a:extLst/>
          </p:spPr>
          <p:txBody>
            <a:bodyPr wrap="square">
              <a:spAutoFit/>
            </a:bodyPr>
            <a:lstStyle/>
            <a:p>
              <a:r>
                <a:rPr lang="en-US" dirty="0" smtClean="0">
                  <a:solidFill>
                    <a:schemeClr val="bg1"/>
                  </a:solidFill>
                </a:rPr>
                <a:t>Risk</a:t>
              </a:r>
              <a:endParaRPr lang="en-US" dirty="0">
                <a:solidFill>
                  <a:schemeClr val="bg1"/>
                </a:solidFill>
              </a:endParaRPr>
            </a:p>
          </p:txBody>
        </p:sp>
      </p:grpSp>
      <p:sp>
        <p:nvSpPr>
          <p:cNvPr id="18" name="Rectangle 17"/>
          <p:cNvSpPr/>
          <p:nvPr/>
        </p:nvSpPr>
        <p:spPr>
          <a:xfrm>
            <a:off x="3200400" y="2438400"/>
            <a:ext cx="2701925"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Risk Reassessment</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Risk Audits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Variance and Trend Analysis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Technical Performance Measurement</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Reserve Analysis</a:t>
            </a:r>
          </a:p>
          <a:p>
            <a:pPr marL="114300" indent="-114300">
              <a:spcAft>
                <a:spcPts val="600"/>
              </a:spcAft>
              <a:buFont typeface="Arial" pitchFamily="34" charset="0"/>
              <a:buChar char="•"/>
              <a:defRPr/>
            </a:pPr>
            <a:r>
              <a:rPr lang="en-US" sz="2000" dirty="0" smtClean="0">
                <a:solidFill>
                  <a:srgbClr val="020202"/>
                </a:solidFill>
                <a:latin typeface="Gill Sans MT Condensed" pitchFamily="34" charset="0"/>
              </a:rPr>
              <a:t>Status Meetings</a:t>
            </a:r>
          </a:p>
          <a:p>
            <a:pPr>
              <a:spcAft>
                <a:spcPts val="600"/>
              </a:spcAft>
              <a:defRPr/>
            </a:pPr>
            <a:r>
              <a:rPr lang="en-US" sz="2000" dirty="0" smtClean="0">
                <a:solidFill>
                  <a:srgbClr val="020202"/>
                </a:solidFill>
                <a:latin typeface="Gill Sans MT Condensed" pitchFamily="34" charset="0"/>
              </a:rPr>
              <a:t>___________</a:t>
            </a:r>
            <a:endParaRPr lang="en-US" sz="2000" dirty="0">
              <a:solidFill>
                <a:srgbClr val="020202"/>
              </a:solidFill>
              <a:latin typeface="Gill Sans MT Condensed" pitchFamily="34" charset="0"/>
            </a:endParaRPr>
          </a:p>
        </p:txBody>
      </p:sp>
      <p:grpSp>
        <p:nvGrpSpPr>
          <p:cNvPr id="3" name="Group 33"/>
          <p:cNvGrpSpPr/>
          <p:nvPr/>
        </p:nvGrpSpPr>
        <p:grpSpPr>
          <a:xfrm>
            <a:off x="1022620" y="-90714"/>
            <a:ext cx="1199367" cy="1107996"/>
            <a:chOff x="1022620" y="-90714"/>
            <a:chExt cx="1199367" cy="1107996"/>
          </a:xfrm>
        </p:grpSpPr>
        <p:sp>
          <p:nvSpPr>
            <p:cNvPr id="35" name="Oval 16"/>
            <p:cNvSpPr>
              <a:spLocks noChangeArrowheads="1"/>
            </p:cNvSpPr>
            <p:nvPr/>
          </p:nvSpPr>
          <p:spPr bwMode="gray">
            <a:xfrm>
              <a:off x="1066800" y="20637"/>
              <a:ext cx="990600" cy="96996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en-US">
                <a:solidFill>
                  <a:schemeClr val="bg1"/>
                </a:solidFill>
                <a:latin typeface="Arial" charset="0"/>
                <a:cs typeface="+mn-cs"/>
              </a:endParaRPr>
            </a:p>
          </p:txBody>
        </p:sp>
        <p:sp>
          <p:nvSpPr>
            <p:cNvPr id="36" name="TextBox 12"/>
            <p:cNvSpPr txBox="1">
              <a:spLocks noChangeArrowheads="1"/>
            </p:cNvSpPr>
            <p:nvPr/>
          </p:nvSpPr>
          <p:spPr bwMode="auto">
            <a:xfrm>
              <a:off x="1237344" y="-90714"/>
              <a:ext cx="609600" cy="110799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600" b="1" dirty="0" smtClean="0">
                  <a:solidFill>
                    <a:schemeClr val="accent1">
                      <a:lumMod val="20000"/>
                      <a:lumOff val="80000"/>
                    </a:schemeClr>
                  </a:solidFill>
                </a:rPr>
                <a:t>4</a:t>
              </a:r>
              <a:endParaRPr lang="en-US" sz="6600" b="1" dirty="0">
                <a:solidFill>
                  <a:schemeClr val="accent1">
                    <a:lumMod val="20000"/>
                    <a:lumOff val="80000"/>
                  </a:schemeClr>
                </a:solidFill>
              </a:endParaRPr>
            </a:p>
          </p:txBody>
        </p:sp>
        <p:sp>
          <p:nvSpPr>
            <p:cNvPr id="37" name="Text Box 21"/>
            <p:cNvSpPr txBox="1">
              <a:spLocks noChangeArrowheads="1"/>
            </p:cNvSpPr>
            <p:nvPr/>
          </p:nvSpPr>
          <p:spPr bwMode="gray">
            <a:xfrm>
              <a:off x="1022620" y="224397"/>
              <a:ext cx="1199367" cy="584775"/>
            </a:xfrm>
            <a:prstGeom prst="rect">
              <a:avLst/>
            </a:prstGeom>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smtClean="0">
                  <a:solidFill>
                    <a:schemeClr val="bg1"/>
                  </a:solidFill>
                </a:rPr>
                <a:t>Monitoring </a:t>
              </a:r>
            </a:p>
            <a:p>
              <a:r>
                <a:rPr lang="en-US" sz="1600" dirty="0" smtClean="0">
                  <a:solidFill>
                    <a:schemeClr val="bg1"/>
                  </a:solidFill>
                </a:rPr>
                <a:t>&amp; Control</a:t>
              </a:r>
              <a:endParaRPr lang="en-US" sz="1600" dirty="0">
                <a:solidFill>
                  <a:schemeClr val="bg1"/>
                </a:solidFill>
              </a:endParaRPr>
            </a:p>
          </p:txBody>
        </p:sp>
      </p:grpSp>
      <p:sp>
        <p:nvSpPr>
          <p:cNvPr id="34" name="Rectangle 33"/>
          <p:cNvSpPr/>
          <p:nvPr/>
        </p:nvSpPr>
        <p:spPr>
          <a:xfrm>
            <a:off x="1600200" y="972979"/>
            <a:ext cx="7620000" cy="600164"/>
          </a:xfrm>
          <a:prstGeom prst="rect">
            <a:avLst/>
          </a:prstGeom>
          <a:noFill/>
        </p:spPr>
        <p:txBody>
          <a:bodyPr wrap="square" lIns="91440" tIns="45720" rIns="91440" bIns="45720">
            <a:spAutoFit/>
          </a:bodyPr>
          <a:lstStyle/>
          <a:p>
            <a:pPr algn="ctr"/>
            <a:r>
              <a:rPr lang="en-US" sz="11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Process of implementing risk response plans, tracking identified risks, monitoring residual risks, identifying new risks, evaluating risk process effectiveness throughout the project.</a:t>
            </a:r>
            <a:endParaRPr lang="en-US" sz="11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79647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childTnLst>
                          </p:cTn>
                        </p:par>
                        <p:par>
                          <p:cTn id="41" fill="hold">
                            <p:stCondLst>
                              <p:cond delay="25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fltVal val="0"/>
                                          </p:val>
                                        </p:tav>
                                        <p:tav tm="100000">
                                          <p:val>
                                            <p:strVal val="#ppt_w"/>
                                          </p:val>
                                        </p:tav>
                                      </p:tavLst>
                                    </p:anim>
                                    <p:anim calcmode="lin" valueType="num">
                                      <p:cBhvr>
                                        <p:cTn id="45" dur="1000" fill="hold"/>
                                        <p:tgtEl>
                                          <p:spTgt spid="25"/>
                                        </p:tgtEl>
                                        <p:attrNameLst>
                                          <p:attrName>ppt_h</p:attrName>
                                        </p:attrNameLst>
                                      </p:cBhvr>
                                      <p:tavLst>
                                        <p:tav tm="0">
                                          <p:val>
                                            <p:fltVal val="0"/>
                                          </p:val>
                                        </p:tav>
                                        <p:tav tm="100000">
                                          <p:val>
                                            <p:strVal val="#ppt_h"/>
                                          </p:val>
                                        </p:tav>
                                      </p:tavLst>
                                    </p:anim>
                                    <p:anim calcmode="lin" valueType="num">
                                      <p:cBhvr>
                                        <p:cTn id="46" dur="1000" fill="hold"/>
                                        <p:tgtEl>
                                          <p:spTgt spid="25"/>
                                        </p:tgtEl>
                                        <p:attrNameLst>
                                          <p:attrName>style.rotation</p:attrName>
                                        </p:attrNameLst>
                                      </p:cBhvr>
                                      <p:tavLst>
                                        <p:tav tm="0">
                                          <p:val>
                                            <p:fltVal val="90"/>
                                          </p:val>
                                        </p:tav>
                                        <p:tav tm="100000">
                                          <p:val>
                                            <p:fltVal val="0"/>
                                          </p:val>
                                        </p:tav>
                                      </p:tavLst>
                                    </p:anim>
                                    <p:animEffect transition="in" filter="fade">
                                      <p:cBhvr>
                                        <p:cTn id="47" dur="10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
                                            <p:bg/>
                                          </p:spTgt>
                                        </p:tgtEl>
                                        <p:attrNameLst>
                                          <p:attrName>style.visibility</p:attrName>
                                        </p:attrNameLst>
                                      </p:cBhvr>
                                      <p:to>
                                        <p:strVal val="visible"/>
                                      </p:to>
                                    </p:set>
                                    <p:anim calcmode="lin" valueType="num">
                                      <p:cBhvr additive="base">
                                        <p:cTn id="52"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53"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1000"/>
                                        <p:tgtEl>
                                          <p:spTgt spid="20">
                                            <p:txEl>
                                              <p:pRg st="0" end="0"/>
                                            </p:txEl>
                                          </p:spTgt>
                                        </p:tgtEl>
                                      </p:cBhvr>
                                    </p:animEffect>
                                    <p:anim calcmode="lin" valueType="num">
                                      <p:cBhvr>
                                        <p:cTn id="5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1500"/>
                            </p:stCondLst>
                            <p:childTnLst>
                              <p:par>
                                <p:cTn id="61" presetID="42" presetClass="entr" presetSubtype="0" fill="hold" grpId="0" nodeType="afterEffect">
                                  <p:stCondLst>
                                    <p:cond delay="0"/>
                                  </p:stCondLst>
                                  <p:childTnLst>
                                    <p:set>
                                      <p:cBhvr>
                                        <p:cTn id="62" dur="1" fill="hold">
                                          <p:stCondLst>
                                            <p:cond delay="0"/>
                                          </p:stCondLst>
                                        </p:cTn>
                                        <p:tgtEl>
                                          <p:spTgt spid="20">
                                            <p:txEl>
                                              <p:pRg st="1" end="1"/>
                                            </p:txEl>
                                          </p:spTgt>
                                        </p:tgtEl>
                                        <p:attrNameLst>
                                          <p:attrName>style.visibility</p:attrName>
                                        </p:attrNameLst>
                                      </p:cBhvr>
                                      <p:to>
                                        <p:strVal val="visible"/>
                                      </p:to>
                                    </p:set>
                                    <p:animEffect transition="in" filter="fade">
                                      <p:cBhvr>
                                        <p:cTn id="63" dur="1000"/>
                                        <p:tgtEl>
                                          <p:spTgt spid="20">
                                            <p:txEl>
                                              <p:pRg st="1" end="1"/>
                                            </p:txEl>
                                          </p:spTgt>
                                        </p:tgtEl>
                                      </p:cBhvr>
                                    </p:animEffect>
                                    <p:anim calcmode="lin" valueType="num">
                                      <p:cBhvr>
                                        <p:cTn id="6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2" presetClass="entr" presetSubtype="0" fill="hold" grpId="0" nodeType="afterEffect">
                                  <p:stCondLst>
                                    <p:cond delay="0"/>
                                  </p:stCondLst>
                                  <p:childTnLst>
                                    <p:set>
                                      <p:cBhvr>
                                        <p:cTn id="68" dur="1" fill="hold">
                                          <p:stCondLst>
                                            <p:cond delay="0"/>
                                          </p:stCondLst>
                                        </p:cTn>
                                        <p:tgtEl>
                                          <p:spTgt spid="20">
                                            <p:txEl>
                                              <p:pRg st="2" end="2"/>
                                            </p:txEl>
                                          </p:spTgt>
                                        </p:tgtEl>
                                        <p:attrNameLst>
                                          <p:attrName>style.visibility</p:attrName>
                                        </p:attrNameLst>
                                      </p:cBhvr>
                                      <p:to>
                                        <p:strVal val="visible"/>
                                      </p:to>
                                    </p:set>
                                    <p:animEffect transition="in" filter="fade">
                                      <p:cBhvr>
                                        <p:cTn id="69" dur="1000"/>
                                        <p:tgtEl>
                                          <p:spTgt spid="20">
                                            <p:txEl>
                                              <p:pRg st="2" end="2"/>
                                            </p:txEl>
                                          </p:spTgt>
                                        </p:tgtEl>
                                      </p:cBhvr>
                                    </p:animEffect>
                                    <p:anim calcmode="lin" valueType="num">
                                      <p:cBhvr>
                                        <p:cTn id="70"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3500"/>
                            </p:stCondLst>
                            <p:childTnLst>
                              <p:par>
                                <p:cTn id="73" presetID="42" presetClass="entr" presetSubtype="0" fill="hold" grpId="0" nodeType="after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fade">
                                      <p:cBhvr>
                                        <p:cTn id="75" dur="1000"/>
                                        <p:tgtEl>
                                          <p:spTgt spid="20">
                                            <p:txEl>
                                              <p:pRg st="3" end="3"/>
                                            </p:txEl>
                                          </p:spTgt>
                                        </p:tgtEl>
                                      </p:cBhvr>
                                    </p:animEffect>
                                    <p:anim calcmode="lin" valueType="num">
                                      <p:cBhvr>
                                        <p:cTn id="76"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78" fill="hold">
                            <p:stCondLst>
                              <p:cond delay="4500"/>
                            </p:stCondLst>
                            <p:childTnLst>
                              <p:par>
                                <p:cTn id="79" presetID="42" presetClass="entr" presetSubtype="0" fill="hold" grpId="0" nodeType="afterEffect">
                                  <p:stCondLst>
                                    <p:cond delay="0"/>
                                  </p:stCondLst>
                                  <p:childTnLst>
                                    <p:set>
                                      <p:cBhvr>
                                        <p:cTn id="80" dur="1" fill="hold">
                                          <p:stCondLst>
                                            <p:cond delay="0"/>
                                          </p:stCondLst>
                                        </p:cTn>
                                        <p:tgtEl>
                                          <p:spTgt spid="20">
                                            <p:txEl>
                                              <p:pRg st="4" end="4"/>
                                            </p:txEl>
                                          </p:spTgt>
                                        </p:tgtEl>
                                        <p:attrNameLst>
                                          <p:attrName>style.visibility</p:attrName>
                                        </p:attrNameLst>
                                      </p:cBhvr>
                                      <p:to>
                                        <p:strVal val="visible"/>
                                      </p:to>
                                    </p:set>
                                    <p:animEffect transition="in" filter="fade">
                                      <p:cBhvr>
                                        <p:cTn id="81" dur="1000"/>
                                        <p:tgtEl>
                                          <p:spTgt spid="20">
                                            <p:txEl>
                                              <p:pRg st="4" end="4"/>
                                            </p:txEl>
                                          </p:spTgt>
                                        </p:tgtEl>
                                      </p:cBhvr>
                                    </p:animEffect>
                                    <p:anim calcmode="lin" valueType="num">
                                      <p:cBhvr>
                                        <p:cTn id="82"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8">
                                            <p:bg/>
                                          </p:spTgt>
                                        </p:tgtEl>
                                        <p:attrNameLst>
                                          <p:attrName>style.visibility</p:attrName>
                                        </p:attrNameLst>
                                      </p:cBhvr>
                                      <p:to>
                                        <p:strVal val="visible"/>
                                      </p:to>
                                    </p:set>
                                    <p:anim calcmode="lin" valueType="num">
                                      <p:cBhvr additive="base">
                                        <p:cTn id="88"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89" dur="500" fill="hold"/>
                                        <p:tgtEl>
                                          <p:spTgt spid="18">
                                            <p:bg/>
                                          </p:spTgt>
                                        </p:tgtEl>
                                        <p:attrNameLst>
                                          <p:attrName>ppt_y</p:attrName>
                                        </p:attrNameLst>
                                      </p:cBhvr>
                                      <p:tavLst>
                                        <p:tav tm="0">
                                          <p:val>
                                            <p:strVal val="1+#ppt_h/2"/>
                                          </p:val>
                                        </p:tav>
                                        <p:tav tm="100000">
                                          <p:val>
                                            <p:strVal val="#ppt_y"/>
                                          </p:val>
                                        </p:tav>
                                      </p:tavLst>
                                    </p:anim>
                                  </p:childTnLst>
                                </p:cTn>
                              </p:par>
                            </p:childTnLst>
                          </p:cTn>
                        </p:par>
                        <p:par>
                          <p:cTn id="90" fill="hold">
                            <p:stCondLst>
                              <p:cond delay="500"/>
                            </p:stCondLst>
                            <p:childTnLst>
                              <p:par>
                                <p:cTn id="91" presetID="2" presetClass="entr" presetSubtype="4" fill="hold" grpId="0" nodeType="afterEffect">
                                  <p:stCondLst>
                                    <p:cond delay="0"/>
                                  </p:stCondLst>
                                  <p:childTnLst>
                                    <p:set>
                                      <p:cBhvr>
                                        <p:cTn id="92" dur="1" fill="hold">
                                          <p:stCondLst>
                                            <p:cond delay="0"/>
                                          </p:stCondLst>
                                        </p:cTn>
                                        <p:tgtEl>
                                          <p:spTgt spid="18">
                                            <p:txEl>
                                              <p:pRg st="0" end="0"/>
                                            </p:txEl>
                                          </p:spTgt>
                                        </p:tgtEl>
                                        <p:attrNameLst>
                                          <p:attrName>style.visibility</p:attrName>
                                        </p:attrNameLst>
                                      </p:cBhvr>
                                      <p:to>
                                        <p:strVal val="visible"/>
                                      </p:to>
                                    </p:set>
                                    <p:anim calcmode="lin" valueType="num">
                                      <p:cBhvr additive="base">
                                        <p:cTn id="9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95" fill="hold">
                            <p:stCondLst>
                              <p:cond delay="1000"/>
                            </p:stCondLst>
                            <p:childTnLst>
                              <p:par>
                                <p:cTn id="96" presetID="2" presetClass="entr" presetSubtype="4" fill="hold" grpId="0" nodeType="afterEffect">
                                  <p:stCondLst>
                                    <p:cond delay="0"/>
                                  </p:stCondLst>
                                  <p:childTnLst>
                                    <p:set>
                                      <p:cBhvr>
                                        <p:cTn id="97" dur="1" fill="hold">
                                          <p:stCondLst>
                                            <p:cond delay="0"/>
                                          </p:stCondLst>
                                        </p:cTn>
                                        <p:tgtEl>
                                          <p:spTgt spid="18">
                                            <p:txEl>
                                              <p:pRg st="1" end="1"/>
                                            </p:txEl>
                                          </p:spTgt>
                                        </p:tgtEl>
                                        <p:attrNameLst>
                                          <p:attrName>style.visibility</p:attrName>
                                        </p:attrNameLst>
                                      </p:cBhvr>
                                      <p:to>
                                        <p:strVal val="visible"/>
                                      </p:to>
                                    </p:set>
                                    <p:anim calcmode="lin" valueType="num">
                                      <p:cBhvr additive="base">
                                        <p:cTn id="9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00" fill="hold">
                            <p:stCondLst>
                              <p:cond delay="1500"/>
                            </p:stCondLst>
                            <p:childTnLst>
                              <p:par>
                                <p:cTn id="101" presetID="2" presetClass="entr" presetSubtype="4" fill="hold" grpId="0" nodeType="afterEffect">
                                  <p:stCondLst>
                                    <p:cond delay="0"/>
                                  </p:stCondLst>
                                  <p:childTnLst>
                                    <p:set>
                                      <p:cBhvr>
                                        <p:cTn id="102" dur="1" fill="hold">
                                          <p:stCondLst>
                                            <p:cond delay="0"/>
                                          </p:stCondLst>
                                        </p:cTn>
                                        <p:tgtEl>
                                          <p:spTgt spid="18">
                                            <p:txEl>
                                              <p:pRg st="2" end="2"/>
                                            </p:txEl>
                                          </p:spTgt>
                                        </p:tgtEl>
                                        <p:attrNameLst>
                                          <p:attrName>style.visibility</p:attrName>
                                        </p:attrNameLst>
                                      </p:cBhvr>
                                      <p:to>
                                        <p:strVal val="visible"/>
                                      </p:to>
                                    </p:set>
                                    <p:anim calcmode="lin" valueType="num">
                                      <p:cBhvr additive="base">
                                        <p:cTn id="10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2000"/>
                            </p:stCondLst>
                            <p:childTnLst>
                              <p:par>
                                <p:cTn id="106" presetID="2" presetClass="entr" presetSubtype="4" fill="hold" grpId="0" nodeType="afterEffect">
                                  <p:stCondLst>
                                    <p:cond delay="0"/>
                                  </p:stCondLst>
                                  <p:childTnLst>
                                    <p:set>
                                      <p:cBhvr>
                                        <p:cTn id="107" dur="1" fill="hold">
                                          <p:stCondLst>
                                            <p:cond delay="0"/>
                                          </p:stCondLst>
                                        </p:cTn>
                                        <p:tgtEl>
                                          <p:spTgt spid="18">
                                            <p:txEl>
                                              <p:pRg st="3" end="3"/>
                                            </p:txEl>
                                          </p:spTgt>
                                        </p:tgtEl>
                                        <p:attrNameLst>
                                          <p:attrName>style.visibility</p:attrName>
                                        </p:attrNameLst>
                                      </p:cBhvr>
                                      <p:to>
                                        <p:strVal val="visible"/>
                                      </p:to>
                                    </p:set>
                                    <p:anim calcmode="lin" valueType="num">
                                      <p:cBhvr additive="base">
                                        <p:cTn id="10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par>
                          <p:cTn id="110" fill="hold">
                            <p:stCondLst>
                              <p:cond delay="2500"/>
                            </p:stCondLst>
                            <p:childTnLst>
                              <p:par>
                                <p:cTn id="111" presetID="2" presetClass="entr" presetSubtype="4" fill="hold" grpId="0" nodeType="afterEffect">
                                  <p:stCondLst>
                                    <p:cond delay="0"/>
                                  </p:stCondLst>
                                  <p:childTnLst>
                                    <p:set>
                                      <p:cBhvr>
                                        <p:cTn id="112" dur="1" fill="hold">
                                          <p:stCondLst>
                                            <p:cond delay="0"/>
                                          </p:stCondLst>
                                        </p:cTn>
                                        <p:tgtEl>
                                          <p:spTgt spid="18">
                                            <p:txEl>
                                              <p:pRg st="4" end="4"/>
                                            </p:txEl>
                                          </p:spTgt>
                                        </p:tgtEl>
                                        <p:attrNameLst>
                                          <p:attrName>style.visibility</p:attrName>
                                        </p:attrNameLst>
                                      </p:cBhvr>
                                      <p:to>
                                        <p:strVal val="visible"/>
                                      </p:to>
                                    </p:set>
                                    <p:anim calcmode="lin" valueType="num">
                                      <p:cBhvr additive="base">
                                        <p:cTn id="113"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par>
                          <p:cTn id="115" fill="hold">
                            <p:stCondLst>
                              <p:cond delay="3000"/>
                            </p:stCondLst>
                            <p:childTnLst>
                              <p:par>
                                <p:cTn id="116" presetID="2" presetClass="entr" presetSubtype="4" fill="hold" grpId="0" nodeType="afterEffect">
                                  <p:stCondLst>
                                    <p:cond delay="0"/>
                                  </p:stCondLst>
                                  <p:childTnLst>
                                    <p:set>
                                      <p:cBhvr>
                                        <p:cTn id="117" dur="1" fill="hold">
                                          <p:stCondLst>
                                            <p:cond delay="0"/>
                                          </p:stCondLst>
                                        </p:cTn>
                                        <p:tgtEl>
                                          <p:spTgt spid="18">
                                            <p:txEl>
                                              <p:pRg st="5" end="5"/>
                                            </p:txEl>
                                          </p:spTgt>
                                        </p:tgtEl>
                                        <p:attrNameLst>
                                          <p:attrName>style.visibility</p:attrName>
                                        </p:attrNameLst>
                                      </p:cBhvr>
                                      <p:to>
                                        <p:strVal val="visible"/>
                                      </p:to>
                                    </p:set>
                                    <p:anim calcmode="lin" valueType="num">
                                      <p:cBhvr additive="base">
                                        <p:cTn id="118"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3500"/>
                            </p:stCondLst>
                            <p:childTnLst>
                              <p:par>
                                <p:cTn id="121" presetID="2" presetClass="entr" presetSubtype="4" fill="hold" grpId="0" nodeType="afterEffect">
                                  <p:stCondLst>
                                    <p:cond delay="0"/>
                                  </p:stCondLst>
                                  <p:childTnLst>
                                    <p:set>
                                      <p:cBhvr>
                                        <p:cTn id="122" dur="1" fill="hold">
                                          <p:stCondLst>
                                            <p:cond delay="0"/>
                                          </p:stCondLst>
                                        </p:cTn>
                                        <p:tgtEl>
                                          <p:spTgt spid="18">
                                            <p:txEl>
                                              <p:pRg st="6" end="6"/>
                                            </p:txEl>
                                          </p:spTgt>
                                        </p:tgtEl>
                                        <p:attrNameLst>
                                          <p:attrName>style.visibility</p:attrName>
                                        </p:attrNameLst>
                                      </p:cBhvr>
                                      <p:to>
                                        <p:strVal val="visible"/>
                                      </p:to>
                                    </p:set>
                                    <p:anim calcmode="lin" valueType="num">
                                      <p:cBhvr additive="base">
                                        <p:cTn id="123"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4">
                                            <p:bg/>
                                          </p:spTgt>
                                        </p:tgtEl>
                                        <p:attrNameLst>
                                          <p:attrName>style.visibility</p:attrName>
                                        </p:attrNameLst>
                                      </p:cBhvr>
                                      <p:to>
                                        <p:strVal val="visible"/>
                                      </p:to>
                                    </p:set>
                                    <p:anim calcmode="lin" valueType="num">
                                      <p:cBhvr additive="base">
                                        <p:cTn id="129"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30" dur="500" fill="hold"/>
                                        <p:tgtEl>
                                          <p:spTgt spid="14">
                                            <p:bg/>
                                          </p:spTgt>
                                        </p:tgtEl>
                                        <p:attrNameLst>
                                          <p:attrName>ppt_y</p:attrName>
                                        </p:attrNameLst>
                                      </p:cBhvr>
                                      <p:tavLst>
                                        <p:tav tm="0">
                                          <p:val>
                                            <p:strVal val="1+#ppt_h/2"/>
                                          </p:val>
                                        </p:tav>
                                        <p:tav tm="100000">
                                          <p:val>
                                            <p:strVal val="#ppt_y"/>
                                          </p:val>
                                        </p:tav>
                                      </p:tavLst>
                                    </p:anim>
                                  </p:childTnLst>
                                </p:cTn>
                              </p:par>
                            </p:childTnLst>
                          </p:cTn>
                        </p:par>
                        <p:par>
                          <p:cTn id="131" fill="hold">
                            <p:stCondLst>
                              <p:cond delay="500"/>
                            </p:stCondLst>
                            <p:childTnLst>
                              <p:par>
                                <p:cTn id="132" presetID="2" presetClass="entr" presetSubtype="4" fill="hold" grpId="0" nodeType="afterEffect">
                                  <p:stCondLst>
                                    <p:cond delay="0"/>
                                  </p:stCondLst>
                                  <p:childTnLst>
                                    <p:set>
                                      <p:cBhvr>
                                        <p:cTn id="133" dur="1" fill="hold">
                                          <p:stCondLst>
                                            <p:cond delay="0"/>
                                          </p:stCondLst>
                                        </p:cTn>
                                        <p:tgtEl>
                                          <p:spTgt spid="14">
                                            <p:txEl>
                                              <p:pRg st="0" end="0"/>
                                            </p:txEl>
                                          </p:spTgt>
                                        </p:tgtEl>
                                        <p:attrNameLst>
                                          <p:attrName>style.visibility</p:attrName>
                                        </p:attrNameLst>
                                      </p:cBhvr>
                                      <p:to>
                                        <p:strVal val="visible"/>
                                      </p:to>
                                    </p:set>
                                    <p:anim calcmode="lin" valueType="num">
                                      <p:cBhvr additive="base">
                                        <p:cTn id="13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36" fill="hold">
                            <p:stCondLst>
                              <p:cond delay="1000"/>
                            </p:stCondLst>
                            <p:childTnLst>
                              <p:par>
                                <p:cTn id="137" presetID="2" presetClass="entr" presetSubtype="4" fill="hold" grpId="0" nodeType="afterEffect">
                                  <p:stCondLst>
                                    <p:cond delay="0"/>
                                  </p:stCondLst>
                                  <p:childTnLst>
                                    <p:set>
                                      <p:cBhvr>
                                        <p:cTn id="138" dur="1" fill="hold">
                                          <p:stCondLst>
                                            <p:cond delay="0"/>
                                          </p:stCondLst>
                                        </p:cTn>
                                        <p:tgtEl>
                                          <p:spTgt spid="14">
                                            <p:txEl>
                                              <p:pRg st="1" end="1"/>
                                            </p:txEl>
                                          </p:spTgt>
                                        </p:tgtEl>
                                        <p:attrNameLst>
                                          <p:attrName>style.visibility</p:attrName>
                                        </p:attrNameLst>
                                      </p:cBhvr>
                                      <p:to>
                                        <p:strVal val="visible"/>
                                      </p:to>
                                    </p:set>
                                    <p:anim calcmode="lin" valueType="num">
                                      <p:cBhvr additive="base">
                                        <p:cTn id="13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41" fill="hold">
                            <p:stCondLst>
                              <p:cond delay="1500"/>
                            </p:stCondLst>
                            <p:childTnLst>
                              <p:par>
                                <p:cTn id="142" presetID="2" presetClass="entr" presetSubtype="4" fill="hold" grpId="0" nodeType="afterEffect">
                                  <p:stCondLst>
                                    <p:cond delay="0"/>
                                  </p:stCondLst>
                                  <p:childTnLst>
                                    <p:set>
                                      <p:cBhvr>
                                        <p:cTn id="143" dur="1" fill="hold">
                                          <p:stCondLst>
                                            <p:cond delay="0"/>
                                          </p:stCondLst>
                                        </p:cTn>
                                        <p:tgtEl>
                                          <p:spTgt spid="14">
                                            <p:txEl>
                                              <p:pRg st="2" end="2"/>
                                            </p:txEl>
                                          </p:spTgt>
                                        </p:tgtEl>
                                        <p:attrNameLst>
                                          <p:attrName>style.visibility</p:attrName>
                                        </p:attrNameLst>
                                      </p:cBhvr>
                                      <p:to>
                                        <p:strVal val="visible"/>
                                      </p:to>
                                    </p:set>
                                    <p:anim calcmode="lin" valueType="num">
                                      <p:cBhvr additive="base">
                                        <p:cTn id="14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par>
                          <p:cTn id="146" fill="hold">
                            <p:stCondLst>
                              <p:cond delay="2000"/>
                            </p:stCondLst>
                            <p:childTnLst>
                              <p:par>
                                <p:cTn id="147" presetID="2" presetClass="entr" presetSubtype="4" fill="hold" grpId="0" nodeType="afterEffect">
                                  <p:stCondLst>
                                    <p:cond delay="0"/>
                                  </p:stCondLst>
                                  <p:childTnLst>
                                    <p:set>
                                      <p:cBhvr>
                                        <p:cTn id="148" dur="1" fill="hold">
                                          <p:stCondLst>
                                            <p:cond delay="0"/>
                                          </p:stCondLst>
                                        </p:cTn>
                                        <p:tgtEl>
                                          <p:spTgt spid="14">
                                            <p:txEl>
                                              <p:pRg st="3" end="3"/>
                                            </p:txEl>
                                          </p:spTgt>
                                        </p:tgtEl>
                                        <p:attrNameLst>
                                          <p:attrName>style.visibility</p:attrName>
                                        </p:attrNameLst>
                                      </p:cBhvr>
                                      <p:to>
                                        <p:strVal val="visible"/>
                                      </p:to>
                                    </p:set>
                                    <p:anim calcmode="lin" valueType="num">
                                      <p:cBhvr additive="base">
                                        <p:cTn id="14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par>
                          <p:cTn id="151" fill="hold">
                            <p:stCondLst>
                              <p:cond delay="2500"/>
                            </p:stCondLst>
                            <p:childTnLst>
                              <p:par>
                                <p:cTn id="152" presetID="2" presetClass="entr" presetSubtype="4" fill="hold" grpId="0" nodeType="afterEffect">
                                  <p:stCondLst>
                                    <p:cond delay="0"/>
                                  </p:stCondLst>
                                  <p:childTnLst>
                                    <p:set>
                                      <p:cBhvr>
                                        <p:cTn id="153" dur="1" fill="hold">
                                          <p:stCondLst>
                                            <p:cond delay="0"/>
                                          </p:stCondLst>
                                        </p:cTn>
                                        <p:tgtEl>
                                          <p:spTgt spid="14">
                                            <p:txEl>
                                              <p:pRg st="4" end="4"/>
                                            </p:txEl>
                                          </p:spTgt>
                                        </p:tgtEl>
                                        <p:attrNameLst>
                                          <p:attrName>style.visibility</p:attrName>
                                        </p:attrNameLst>
                                      </p:cBhvr>
                                      <p:to>
                                        <p:strVal val="visible"/>
                                      </p:to>
                                    </p:set>
                                    <p:anim calcmode="lin" valueType="num">
                                      <p:cBhvr additive="base">
                                        <p:cTn id="154"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par>
                          <p:cTn id="156" fill="hold">
                            <p:stCondLst>
                              <p:cond delay="3000"/>
                            </p:stCondLst>
                            <p:childTnLst>
                              <p:par>
                                <p:cTn id="157" presetID="2" presetClass="entr" presetSubtype="4" fill="hold" grpId="0" nodeType="afterEffect">
                                  <p:stCondLst>
                                    <p:cond delay="0"/>
                                  </p:stCondLst>
                                  <p:childTnLst>
                                    <p:set>
                                      <p:cBhvr>
                                        <p:cTn id="158" dur="1" fill="hold">
                                          <p:stCondLst>
                                            <p:cond delay="0"/>
                                          </p:stCondLst>
                                        </p:cTn>
                                        <p:tgtEl>
                                          <p:spTgt spid="14">
                                            <p:txEl>
                                              <p:pRg st="5" end="5"/>
                                            </p:txEl>
                                          </p:spTgt>
                                        </p:tgtEl>
                                        <p:attrNameLst>
                                          <p:attrName>style.visibility</p:attrName>
                                        </p:attrNameLst>
                                      </p:cBhvr>
                                      <p:to>
                                        <p:strVal val="visible"/>
                                      </p:to>
                                    </p:set>
                                    <p:anim calcmode="lin" valueType="num">
                                      <p:cBhvr additive="base">
                                        <p:cTn id="15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0" grpId="0" build="p" animBg="1"/>
      <p:bldP spid="8" grpId="0"/>
      <p:bldP spid="12" grpId="0"/>
      <p:bldP spid="16" grpId="0"/>
      <p:bldP spid="14" grpId="0" build="p" animBg="1"/>
      <p:bldP spid="1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0" y="825500"/>
            <a:ext cx="9144000" cy="5499100"/>
          </a:xfrm>
          <a:prstGeom prst="rect">
            <a:avLst/>
          </a:prstGeom>
          <a:noFill/>
          <a:ln w="9525">
            <a:noFill/>
            <a:miter lim="800000"/>
            <a:headEnd/>
            <a:tailEnd/>
          </a:ln>
        </p:spPr>
      </p:pic>
      <p:sp>
        <p:nvSpPr>
          <p:cNvPr id="3" name="TextBox 2"/>
          <p:cNvSpPr txBox="1"/>
          <p:nvPr/>
        </p:nvSpPr>
        <p:spPr>
          <a:xfrm>
            <a:off x="349958" y="188640"/>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Control Risks</a:t>
            </a:r>
            <a:endParaRPr lang="en-US" sz="3600" dirty="0"/>
          </a:p>
        </p:txBody>
      </p:sp>
      <p:sp>
        <p:nvSpPr>
          <p:cNvPr id="4"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11.20.</a:t>
            </a:r>
          </a:p>
          <a:p>
            <a:pPr algn="ctr" eaLnBrk="0" hangingPunct="0">
              <a:defRPr/>
            </a:pPr>
            <a:r>
              <a:rPr lang="en-US" sz="2000" b="1" dirty="0" smtClean="0">
                <a:solidFill>
                  <a:schemeClr val="bg1"/>
                </a:solidFill>
                <a:latin typeface="Arial" charset="0"/>
                <a:cs typeface="+mn-cs"/>
              </a:rPr>
              <a:t>PMBOK® Guide, 5</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201138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600" y="1124744"/>
            <a:ext cx="7256091" cy="5728493"/>
          </a:xfrm>
          <a:prstGeom prst="rect">
            <a:avLst/>
          </a:prstGeom>
        </p:spPr>
      </p:pic>
      <p:sp>
        <p:nvSpPr>
          <p:cNvPr id="4" name="TextBox 3"/>
          <p:cNvSpPr txBox="1"/>
          <p:nvPr/>
        </p:nvSpPr>
        <p:spPr>
          <a:xfrm>
            <a:off x="35496" y="44624"/>
            <a:ext cx="8444086" cy="64633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3600" dirty="0" smtClean="0"/>
              <a:t>Monitor and Control Risks</a:t>
            </a:r>
            <a:endParaRPr lang="en-US" sz="3600" dirty="0"/>
          </a:p>
        </p:txBody>
      </p:sp>
      <p:sp>
        <p:nvSpPr>
          <p:cNvPr id="5" name="AutoShape 8"/>
          <p:cNvSpPr>
            <a:spLocks noChangeArrowheads="1"/>
          </p:cNvSpPr>
          <p:nvPr/>
        </p:nvSpPr>
        <p:spPr bwMode="gray">
          <a:xfrm>
            <a:off x="5508104" y="6283325"/>
            <a:ext cx="3635896"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11.19.</a:t>
            </a:r>
          </a:p>
          <a:p>
            <a:pPr algn="ctr" eaLnBrk="0" hangingPunct="0">
              <a:defRPr/>
            </a:pPr>
            <a:r>
              <a:rPr lang="en-US" sz="2000" b="1" dirty="0" smtClean="0">
                <a:solidFill>
                  <a:schemeClr val="bg1"/>
                </a:solidFill>
                <a:latin typeface="Arial" charset="0"/>
                <a:cs typeface="+mn-cs"/>
              </a:rPr>
              <a:t>PMBOK® Guide, 4</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4202493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2816"/>
            <a:ext cx="9144000" cy="2246081"/>
          </a:xfrm>
          <a:prstGeom prst="rect">
            <a:avLst/>
          </a:prstGeom>
        </p:spPr>
      </p:pic>
    </p:spTree>
    <p:extLst>
      <p:ext uri="{BB962C8B-B14F-4D97-AF65-F5344CB8AC3E}">
        <p14:creationId xmlns:p14="http://schemas.microsoft.com/office/powerpoint/2010/main" val="2105129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772816"/>
            <a:ext cx="9144001" cy="2333958"/>
          </a:xfrm>
          <a:prstGeom prst="rect">
            <a:avLst/>
          </a:prstGeom>
        </p:spPr>
      </p:pic>
    </p:spTree>
    <p:extLst>
      <p:ext uri="{BB962C8B-B14F-4D97-AF65-F5344CB8AC3E}">
        <p14:creationId xmlns:p14="http://schemas.microsoft.com/office/powerpoint/2010/main" val="2189041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00808"/>
            <a:ext cx="9144000" cy="3277040"/>
          </a:xfrm>
          <a:prstGeom prst="rect">
            <a:avLst/>
          </a:prstGeom>
        </p:spPr>
      </p:pic>
    </p:spTree>
    <p:extLst>
      <p:ext uri="{BB962C8B-B14F-4D97-AF65-F5344CB8AC3E}">
        <p14:creationId xmlns:p14="http://schemas.microsoft.com/office/powerpoint/2010/main" val="2466686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800767"/>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Tree>
    <p:extLst>
      <p:ext uri="{BB962C8B-B14F-4D97-AF65-F5344CB8AC3E}">
        <p14:creationId xmlns:p14="http://schemas.microsoft.com/office/powerpoint/2010/main" val="1110907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PLAN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RESPONSES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p:txBody>
      </p:sp>
      <p:sp>
        <p:nvSpPr>
          <p:cNvPr id="3" name="Content Placeholder 2"/>
          <p:cNvSpPr txBox="1">
            <a:spLocks/>
          </p:cNvSpPr>
          <p:nvPr/>
        </p:nvSpPr>
        <p:spPr>
          <a:xfrm>
            <a:off x="152400" y="1752600"/>
            <a:ext cx="8991600" cy="4572000"/>
          </a:xfrm>
          <a:prstGeom prst="rect">
            <a:avLst/>
          </a:prstGeom>
        </p:spPr>
        <p:txBody>
          <a:bodyPr/>
          <a:lstStyle/>
          <a:p>
            <a:pPr marL="914400" indent="-914400"/>
            <a:r>
              <a:rPr lang="en-US" sz="2800" b="1" kern="0" dirty="0" smtClean="0">
                <a:solidFill>
                  <a:schemeClr val="accent1">
                    <a:lumMod val="50000"/>
                  </a:schemeClr>
                </a:solidFill>
                <a:latin typeface="+mn-lt"/>
                <a:cs typeface="+mn-cs"/>
              </a:rPr>
              <a:t>9.2.1	Integrating Risk Monitoring and Control with Project Monitoring and Control</a:t>
            </a:r>
          </a:p>
          <a:p>
            <a:pPr marL="914400" indent="-914400"/>
            <a:r>
              <a:rPr lang="en-US" sz="2800" b="1" kern="0" dirty="0">
                <a:solidFill>
                  <a:schemeClr val="accent1">
                    <a:lumMod val="50000"/>
                  </a:schemeClr>
                </a:solidFill>
                <a:latin typeface="+mn-lt"/>
                <a:cs typeface="+mn-cs"/>
              </a:rPr>
              <a:t>9</a:t>
            </a:r>
            <a:r>
              <a:rPr lang="en-US" sz="2800" b="1" kern="0" dirty="0" smtClean="0">
                <a:solidFill>
                  <a:schemeClr val="accent1">
                    <a:lumMod val="50000"/>
                  </a:schemeClr>
                </a:solidFill>
                <a:latin typeface="+mn-lt"/>
                <a:cs typeface="+mn-cs"/>
              </a:rPr>
              <a:t>.2.2	Continuously Monitor Risk Trigger Conditions</a:t>
            </a:r>
          </a:p>
          <a:p>
            <a:pPr marL="914400" indent="-914400"/>
            <a:r>
              <a:rPr lang="en-US" sz="2800" b="1" kern="0" dirty="0">
                <a:solidFill>
                  <a:schemeClr val="accent1">
                    <a:lumMod val="50000"/>
                  </a:schemeClr>
                </a:solidFill>
                <a:latin typeface="+mn-lt"/>
                <a:cs typeface="+mn-cs"/>
              </a:rPr>
              <a:t>9</a:t>
            </a:r>
            <a:r>
              <a:rPr lang="en-US" sz="2800" b="1" kern="0" dirty="0" smtClean="0">
                <a:solidFill>
                  <a:schemeClr val="accent1">
                    <a:lumMod val="50000"/>
                  </a:schemeClr>
                </a:solidFill>
                <a:latin typeface="+mn-lt"/>
                <a:cs typeface="+mn-cs"/>
              </a:rPr>
              <a:t>.2.3	Maintain Risk Awareness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407036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63680421"/>
              </p:ext>
            </p:extLst>
          </p:nvPr>
        </p:nvGraphicFramePr>
        <p:xfrm>
          <a:off x="228600" y="1524001"/>
          <a:ext cx="8686799" cy="3715512"/>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279">
                <a:tc>
                  <a:txBody>
                    <a:bodyPr/>
                    <a:lstStyle/>
                    <a:p>
                      <a:pPr marL="0" marR="0" lvl="0" indent="0" algn="l" defTabSz="914400" rtl="0" eaLnBrk="1" latinLnBrk="0" hangingPunct="1">
                        <a:lnSpc>
                          <a:spcPct val="115000"/>
                        </a:lnSpc>
                        <a:spcBef>
                          <a:spcPts val="0"/>
                        </a:spcBef>
                        <a:spcAft>
                          <a:spcPts val="0"/>
                        </a:spcAft>
                        <a:buFont typeface="+mj-lt"/>
                        <a:buNone/>
                      </a:pPr>
                      <a:r>
                        <a:rPr lang="en-US" sz="2000" kern="1200" dirty="0" smtClean="0">
                          <a:solidFill>
                            <a:srgbClr val="011213"/>
                          </a:solidFill>
                          <a:latin typeface="Calibri"/>
                          <a:ea typeface="Calibri"/>
                          <a:cs typeface="Times New Roman"/>
                        </a:rPr>
                        <a:t>10.   Monitor and Control Risks</a:t>
                      </a: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p>
                      <a:pPr marL="114300" marR="0" lvl="0" indent="-457200" algn="l" defTabSz="914400" rtl="0" eaLnBrk="1" latinLnBrk="0" hangingPunct="1">
                        <a:lnSpc>
                          <a:spcPct val="115000"/>
                        </a:lnSpc>
                        <a:spcBef>
                          <a:spcPts val="0"/>
                        </a:spcBef>
                        <a:spcAft>
                          <a:spcPts val="0"/>
                        </a:spcAft>
                        <a:buFont typeface="+mj-lt"/>
                        <a:buAutoNum type="arabicPeriod" startAt="13"/>
                      </a:pPr>
                      <a:endParaRPr lang="en-US" sz="2000" kern="1200" dirty="0" smtClean="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Purpose </a:t>
                      </a:r>
                      <a:r>
                        <a:rPr lang="en-US" sz="1600" kern="1200" dirty="0">
                          <a:solidFill>
                            <a:srgbClr val="011213"/>
                          </a:solidFill>
                          <a:latin typeface="Calibri"/>
                          <a:ea typeface="Calibri"/>
                          <a:cs typeface="Times New Roman"/>
                        </a:rPr>
                        <a:t>and Objective of the </a:t>
                      </a:r>
                      <a:r>
                        <a:rPr lang="en-US" sz="1600" kern="1200" dirty="0" smtClean="0">
                          <a:solidFill>
                            <a:srgbClr val="011213"/>
                          </a:solidFill>
                          <a:latin typeface="Calibri"/>
                          <a:ea typeface="Calibri"/>
                          <a:cs typeface="Times New Roman"/>
                        </a:rPr>
                        <a:t>Monitor and Control Risks Process</a:t>
                      </a:r>
                      <a:endParaRPr lang="en-US" sz="1600" kern="1200" dirty="0">
                        <a:solidFill>
                          <a:srgbClr val="011213"/>
                        </a:solidFill>
                        <a:latin typeface="Calibri"/>
                        <a:ea typeface="Calibri"/>
                        <a:cs typeface="Times New Roman"/>
                      </a:endParaRPr>
                    </a:p>
                    <a:p>
                      <a:pPr marL="0" marR="0" lvl="0" indent="-342900" algn="l" defTabSz="914400" rtl="0" eaLnBrk="1" latinLnBrk="0" hangingPunct="1">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Critical Success Factors for the </a:t>
                      </a:r>
                      <a:r>
                        <a:rPr lang="en-US" sz="1600" kern="1200" dirty="0" smtClean="0">
                          <a:solidFill>
                            <a:srgbClr val="011213"/>
                          </a:solidFill>
                          <a:latin typeface="Calibri"/>
                          <a:ea typeface="Calibri"/>
                          <a:cs typeface="Times New Roman"/>
                        </a:rPr>
                        <a:t>Monitor and Control Risks Process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Tools &amp; Techniques for the Monitor and Control Risks Process</a:t>
                      </a:r>
                    </a:p>
                    <a:p>
                      <a:pPr marL="0" marR="0" lvl="0" indent="-342900" algn="l" defTabSz="914400" rtl="0" eaLnBrk="1" latinLnBrk="0" hangingPunct="1">
                        <a:lnSpc>
                          <a:spcPct val="115000"/>
                        </a:lnSpc>
                        <a:spcBef>
                          <a:spcPts val="0"/>
                        </a:spcBef>
                        <a:spcAft>
                          <a:spcPts val="0"/>
                        </a:spcAft>
                        <a:buFont typeface="Symbol"/>
                        <a:buChar char=""/>
                      </a:pPr>
                      <a:r>
                        <a:rPr lang="en-US" sz="1600" kern="1200" dirty="0" smtClean="0">
                          <a:solidFill>
                            <a:srgbClr val="011213"/>
                          </a:solidFill>
                          <a:latin typeface="Calibri"/>
                          <a:ea typeface="Calibri"/>
                          <a:cs typeface="Times New Roman"/>
                        </a:rPr>
                        <a:t> Documenting the Results of the Monitor and Control Risks Process</a:t>
                      </a:r>
                      <a:endParaRPr lang="en-US" sz="16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2000" kern="1200" dirty="0" smtClean="0">
                          <a:solidFill>
                            <a:srgbClr val="011213"/>
                          </a:solidFill>
                          <a:latin typeface="Calibri"/>
                          <a:ea typeface="Calibri"/>
                          <a:cs typeface="Times New Roman"/>
                        </a:rPr>
                        <a:t>Understand how to Monitor and Control the planned responses and keep an eye on any new risks.</a:t>
                      </a:r>
                      <a:endParaRPr lang="en-US" sz="2000" kern="1200" dirty="0">
                        <a:solidFill>
                          <a:srgbClr val="011213"/>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71165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1" y="381000"/>
            <a:ext cx="7543800" cy="2431435"/>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9.2.1  Integrating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Monitoring and Control with Project Monitoring and Control</a:t>
            </a:r>
          </a:p>
          <a:p>
            <a:pPr algn="ctr">
              <a:defRPr/>
            </a:pP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392680"/>
            <a:ext cx="8991600" cy="446532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From the start, the project management plan should </a:t>
            </a:r>
            <a:r>
              <a:rPr lang="en-US" sz="2400" b="1" kern="0" dirty="0" smtClean="0">
                <a:solidFill>
                  <a:srgbClr val="C00000"/>
                </a:solidFill>
                <a:latin typeface="+mn-lt"/>
                <a:cs typeface="+mn-cs"/>
              </a:rPr>
              <a:t>include</a:t>
            </a:r>
            <a:r>
              <a:rPr lang="en-US" sz="2400" b="1" kern="0" dirty="0" smtClean="0">
                <a:solidFill>
                  <a:schemeClr val="accent1">
                    <a:lumMod val="50000"/>
                  </a:schemeClr>
                </a:solidFill>
                <a:latin typeface="+mn-lt"/>
                <a:cs typeface="+mn-cs"/>
              </a:rPr>
              <a:t> the actions required to monitor and control project risk.</a:t>
            </a:r>
          </a:p>
          <a:p>
            <a:pPr marL="342900" indent="-342900">
              <a:buFont typeface="Arial" pitchFamily="34" charset="0"/>
              <a:buChar char="•"/>
            </a:pPr>
            <a:r>
              <a:rPr lang="en-US" sz="2400" b="1" kern="0" dirty="0" smtClean="0">
                <a:solidFill>
                  <a:schemeClr val="accent1">
                    <a:lumMod val="50000"/>
                  </a:schemeClr>
                </a:solidFill>
                <a:latin typeface="+mn-lt"/>
                <a:cs typeface="+mn-cs"/>
              </a:rPr>
              <a:t>This should be </a:t>
            </a:r>
            <a:r>
              <a:rPr lang="en-US" sz="2400" b="1" kern="0" dirty="0" smtClean="0">
                <a:solidFill>
                  <a:srgbClr val="C00000"/>
                </a:solidFill>
                <a:latin typeface="+mn-lt"/>
                <a:cs typeface="+mn-cs"/>
              </a:rPr>
              <a:t>set up early </a:t>
            </a:r>
            <a:r>
              <a:rPr lang="en-US" sz="2400" b="1" kern="0" dirty="0" smtClean="0">
                <a:solidFill>
                  <a:schemeClr val="accent1">
                    <a:lumMod val="50000"/>
                  </a:schemeClr>
                </a:solidFill>
                <a:latin typeface="+mn-lt"/>
                <a:cs typeface="+mn-cs"/>
              </a:rPr>
              <a:t>in the project planning cycle, and then adjusted in view of the risk response planning decisions adding, for example, </a:t>
            </a:r>
            <a:r>
              <a:rPr lang="en-US" sz="2400" b="1" kern="0" dirty="0" smtClean="0">
                <a:solidFill>
                  <a:srgbClr val="FF6600"/>
                </a:solidFill>
                <a:latin typeface="+mn-lt"/>
                <a:cs typeface="+mn-cs"/>
              </a:rPr>
              <a:t>the actions associated with monitoring specific conditions or metrics</a:t>
            </a:r>
            <a:r>
              <a:rPr lang="en-US" sz="2400" b="1" kern="0" dirty="0" smtClean="0">
                <a:solidFill>
                  <a:schemeClr val="accent1">
                    <a:lumMod val="50000"/>
                  </a:schemeClr>
                </a:solidFill>
                <a:latin typeface="+mn-lt"/>
                <a:cs typeface="+mn-cs"/>
              </a:rPr>
              <a:t>.</a:t>
            </a:r>
          </a:p>
          <a:p>
            <a:pPr marL="342900" indent="-342900">
              <a:buFont typeface="Arial" pitchFamily="34" charset="0"/>
              <a:buChar char="•"/>
            </a:pPr>
            <a:r>
              <a:rPr lang="en-US" sz="2400" b="1" kern="0" dirty="0" smtClean="0">
                <a:solidFill>
                  <a:schemeClr val="accent1">
                    <a:lumMod val="50000"/>
                  </a:schemeClr>
                </a:solidFill>
                <a:latin typeface="+mn-lt"/>
                <a:cs typeface="+mn-cs"/>
              </a:rPr>
              <a:t>Once risk response planning has been carried out, the </a:t>
            </a:r>
            <a:r>
              <a:rPr lang="en-US" sz="2400" b="1" kern="0" dirty="0" smtClean="0">
                <a:solidFill>
                  <a:srgbClr val="C00000"/>
                </a:solidFill>
                <a:latin typeface="+mn-lt"/>
                <a:cs typeface="+mn-cs"/>
              </a:rPr>
              <a:t>project schedule </a:t>
            </a:r>
            <a:r>
              <a:rPr lang="en-US" sz="2400" b="1" kern="0" dirty="0" smtClean="0">
                <a:solidFill>
                  <a:schemeClr val="accent1">
                    <a:lumMod val="50000"/>
                  </a:schemeClr>
                </a:solidFill>
                <a:latin typeface="+mn-lt"/>
                <a:cs typeface="+mn-cs"/>
              </a:rPr>
              <a:t>should include all of the agreed-upon, response-related actions so that they can be carried out as a normal part of </a:t>
            </a:r>
            <a:r>
              <a:rPr lang="en-US" sz="2400" b="1" kern="0" dirty="0" smtClean="0">
                <a:solidFill>
                  <a:srgbClr val="FF0000"/>
                </a:solidFill>
                <a:latin typeface="+mn-lt"/>
                <a:cs typeface="+mn-cs"/>
              </a:rPr>
              <a:t>project execution</a:t>
            </a:r>
            <a:r>
              <a:rPr lang="en-US" sz="2400" b="1" kern="0" dirty="0" smtClean="0">
                <a:solidFill>
                  <a:schemeClr val="accent1">
                    <a:lumMod val="50000"/>
                  </a:schemeClr>
                </a:solidFill>
                <a:latin typeface="+mn-lt"/>
                <a:cs typeface="+mn-cs"/>
              </a:rPr>
              <a:t> and tracked accordingly.</a:t>
            </a:r>
            <a:endParaRPr lang="en-US" sz="2400" b="1" kern="0" dirty="0">
              <a:solidFill>
                <a:schemeClr val="accent1">
                  <a:lumMod val="50000"/>
                </a:schemeClr>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904902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839200" cy="2000548"/>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MONIOR 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9</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.2.2  Continuously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Risk Trigger Conditions</a:t>
            </a:r>
          </a:p>
          <a:p>
            <a:pPr algn="ctr">
              <a:defRPr/>
            </a:pP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2057400"/>
            <a:ext cx="8991600" cy="43434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Risk response planning will have defined </a:t>
            </a:r>
          </a:p>
          <a:p>
            <a:pPr marL="800100" lvl="1" indent="-342900">
              <a:buFont typeface="Arial" pitchFamily="34" charset="0"/>
              <a:buChar char="•"/>
            </a:pPr>
            <a:r>
              <a:rPr lang="en-US" sz="2400" b="1" kern="0" dirty="0" smtClean="0">
                <a:solidFill>
                  <a:schemeClr val="accent1">
                    <a:lumMod val="50000"/>
                  </a:schemeClr>
                </a:solidFill>
                <a:latin typeface="+mn-lt"/>
                <a:cs typeface="+mn-cs"/>
              </a:rPr>
              <a:t>a </a:t>
            </a:r>
            <a:r>
              <a:rPr lang="en-US" sz="2400" b="1" kern="0" dirty="0" smtClean="0">
                <a:solidFill>
                  <a:srgbClr val="C00000"/>
                </a:solidFill>
                <a:latin typeface="+mn-lt"/>
                <a:cs typeface="+mn-cs"/>
              </a:rPr>
              <a:t>set of actions </a:t>
            </a:r>
            <a:r>
              <a:rPr lang="en-US" sz="2400" b="1" kern="0" dirty="0" smtClean="0">
                <a:solidFill>
                  <a:schemeClr val="accent1">
                    <a:lumMod val="50000"/>
                  </a:schemeClr>
                </a:solidFill>
                <a:latin typeface="+mn-lt"/>
                <a:cs typeface="+mn-cs"/>
              </a:rPr>
              <a:t>to be carried out as part of the </a:t>
            </a:r>
            <a:r>
              <a:rPr lang="en-US" sz="2400" b="1" kern="0" dirty="0" smtClean="0">
                <a:solidFill>
                  <a:srgbClr val="FF0000"/>
                </a:solidFill>
                <a:latin typeface="+mn-lt"/>
                <a:cs typeface="+mn-cs"/>
              </a:rPr>
              <a:t>project schedule </a:t>
            </a:r>
            <a:r>
              <a:rPr lang="en-US" sz="2400" b="1" kern="0" dirty="0" smtClean="0">
                <a:solidFill>
                  <a:schemeClr val="accent1">
                    <a:lumMod val="50000"/>
                  </a:schemeClr>
                </a:solidFill>
                <a:latin typeface="+mn-lt"/>
                <a:cs typeface="+mn-cs"/>
              </a:rPr>
              <a:t>				as well as </a:t>
            </a:r>
          </a:p>
          <a:p>
            <a:pPr marL="800100" lvl="1" indent="-342900">
              <a:buFont typeface="Arial" pitchFamily="34" charset="0"/>
              <a:buChar char="•"/>
            </a:pPr>
            <a:r>
              <a:rPr lang="en-US" sz="2400" b="1" kern="0" dirty="0" smtClean="0">
                <a:solidFill>
                  <a:srgbClr val="C00000"/>
                </a:solidFill>
                <a:latin typeface="+mn-lt"/>
                <a:cs typeface="+mn-cs"/>
              </a:rPr>
              <a:t>actions</a:t>
            </a:r>
            <a:r>
              <a:rPr lang="en-US" sz="2400" b="1" kern="0" dirty="0" smtClean="0">
                <a:solidFill>
                  <a:schemeClr val="accent1">
                    <a:lumMod val="50000"/>
                  </a:schemeClr>
                </a:solidFill>
                <a:latin typeface="+mn-lt"/>
                <a:cs typeface="+mn-cs"/>
              </a:rPr>
              <a:t> whose execution is dependent on a predefined </a:t>
            </a:r>
            <a:r>
              <a:rPr lang="en-US" sz="2400" b="1" kern="0" dirty="0" smtClean="0">
                <a:solidFill>
                  <a:srgbClr val="FF0000"/>
                </a:solidFill>
                <a:latin typeface="+mn-lt"/>
                <a:cs typeface="+mn-cs"/>
              </a:rPr>
              <a:t>trigger condition</a:t>
            </a:r>
            <a:r>
              <a:rPr lang="en-US" sz="2400" b="1" kern="0" dirty="0" smtClean="0">
                <a:solidFill>
                  <a:schemeClr val="accent1">
                    <a:lumMod val="50000"/>
                  </a:schemeClr>
                </a:solidFill>
                <a:latin typeface="+mn-lt"/>
                <a:cs typeface="+mn-cs"/>
              </a:rPr>
              <a:t>.</a:t>
            </a:r>
          </a:p>
          <a:p>
            <a:pPr marL="342900" indent="-342900">
              <a:buFont typeface="Arial" pitchFamily="34" charset="0"/>
              <a:buChar char="•"/>
            </a:pPr>
            <a:r>
              <a:rPr lang="en-US" sz="2400" b="1" kern="0" dirty="0" smtClean="0">
                <a:solidFill>
                  <a:schemeClr val="accent1">
                    <a:lumMod val="50000"/>
                  </a:schemeClr>
                </a:solidFill>
                <a:latin typeface="+mn-lt"/>
                <a:cs typeface="+mn-cs"/>
              </a:rPr>
              <a:t>Checking for </a:t>
            </a:r>
            <a:r>
              <a:rPr lang="en-US" sz="2400" b="1" kern="0" dirty="0" smtClean="0">
                <a:solidFill>
                  <a:srgbClr val="C00000"/>
                </a:solidFill>
                <a:latin typeface="+mn-lt"/>
                <a:cs typeface="+mn-cs"/>
              </a:rPr>
              <a:t>specifically defined risks </a:t>
            </a:r>
            <a:r>
              <a:rPr lang="en-US" sz="2400" b="1" kern="0" dirty="0" smtClean="0">
                <a:solidFill>
                  <a:schemeClr val="accent1">
                    <a:lumMod val="50000"/>
                  </a:schemeClr>
                </a:solidFill>
                <a:latin typeface="+mn-lt"/>
                <a:cs typeface="+mn-cs"/>
              </a:rPr>
              <a:t>that may </a:t>
            </a:r>
            <a:r>
              <a:rPr lang="en-US" sz="2400" b="1" kern="0" dirty="0" smtClean="0">
                <a:solidFill>
                  <a:srgbClr val="FF0000"/>
                </a:solidFill>
                <a:latin typeface="+mn-lt"/>
                <a:cs typeface="+mn-cs"/>
              </a:rPr>
              <a:t>trigger conditional responses </a:t>
            </a:r>
            <a:r>
              <a:rPr lang="en-US" sz="2400" b="1" kern="0" dirty="0" smtClean="0">
                <a:solidFill>
                  <a:schemeClr val="accent1">
                    <a:lumMod val="50000"/>
                  </a:schemeClr>
                </a:solidFill>
                <a:latin typeface="+mn-lt"/>
                <a:cs typeface="+mn-cs"/>
              </a:rPr>
              <a:t>is the responsibility of the </a:t>
            </a:r>
            <a:r>
              <a:rPr lang="en-US" sz="2400" b="1" kern="0" dirty="0" smtClean="0">
                <a:solidFill>
                  <a:srgbClr val="FF6600"/>
                </a:solidFill>
                <a:latin typeface="+mn-lt"/>
                <a:cs typeface="+mn-cs"/>
              </a:rPr>
              <a:t>risk action owner</a:t>
            </a:r>
            <a:r>
              <a:rPr lang="en-US" sz="2400" b="1" kern="0" dirty="0" smtClean="0">
                <a:solidFill>
                  <a:schemeClr val="accent1">
                    <a:lumMod val="50000"/>
                  </a:schemeClr>
                </a:solidFill>
                <a:latin typeface="+mn-lt"/>
                <a:cs typeface="+mn-cs"/>
              </a:rPr>
              <a:t>, in close collaboration with the </a:t>
            </a:r>
            <a:r>
              <a:rPr lang="en-US" sz="2400" b="1" kern="0" dirty="0" smtClean="0">
                <a:solidFill>
                  <a:srgbClr val="FF6600"/>
                </a:solidFill>
                <a:latin typeface="+mn-lt"/>
                <a:cs typeface="+mn-cs"/>
              </a:rPr>
              <a:t>risk owner </a:t>
            </a:r>
            <a:r>
              <a:rPr lang="en-US" sz="2400" b="1" kern="0" dirty="0" smtClean="0">
                <a:solidFill>
                  <a:schemeClr val="accent1">
                    <a:lumMod val="50000"/>
                  </a:schemeClr>
                </a:solidFill>
                <a:latin typeface="+mn-lt"/>
                <a:cs typeface="+mn-cs"/>
              </a:rPr>
              <a:t>under the overall authority of the </a:t>
            </a:r>
            <a:r>
              <a:rPr lang="en-US" sz="2400" b="1" kern="0" dirty="0" smtClean="0">
                <a:solidFill>
                  <a:srgbClr val="FF6600"/>
                </a:solidFill>
                <a:latin typeface="+mn-lt"/>
                <a:cs typeface="+mn-cs"/>
              </a:rPr>
              <a:t>project manager</a:t>
            </a:r>
            <a:r>
              <a:rPr lang="en-US" sz="24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705805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9</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.2.3  Maintain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Awareness</a:t>
            </a:r>
          </a:p>
        </p:txBody>
      </p:sp>
      <p:sp>
        <p:nvSpPr>
          <p:cNvPr id="3" name="Content Placeholder 2"/>
          <p:cNvSpPr txBox="1">
            <a:spLocks/>
          </p:cNvSpPr>
          <p:nvPr/>
        </p:nvSpPr>
        <p:spPr>
          <a:xfrm>
            <a:off x="152400" y="1828799"/>
            <a:ext cx="8991600" cy="4859923"/>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Risk management reports should be a register item on every </a:t>
            </a:r>
            <a:r>
              <a:rPr lang="en-US" sz="2800" b="1" kern="0" dirty="0" smtClean="0">
                <a:solidFill>
                  <a:srgbClr val="C00000"/>
                </a:solidFill>
                <a:latin typeface="+mn-lt"/>
                <a:cs typeface="+mn-cs"/>
              </a:rPr>
              <a:t>status meeting agenda </a:t>
            </a:r>
            <a:r>
              <a:rPr lang="en-US" sz="2800" b="1" kern="0" dirty="0" smtClean="0">
                <a:solidFill>
                  <a:schemeClr val="accent1">
                    <a:lumMod val="50000"/>
                  </a:schemeClr>
                </a:solidFill>
                <a:latin typeface="+mn-lt"/>
                <a:cs typeface="+mn-cs"/>
              </a:rPr>
              <a:t>to ensure that </a:t>
            </a:r>
          </a:p>
          <a:p>
            <a:pPr marL="800100" lvl="1" indent="-342900">
              <a:buFont typeface="Arial" pitchFamily="34" charset="0"/>
              <a:buChar char="•"/>
            </a:pPr>
            <a:r>
              <a:rPr lang="en-US" sz="2800" b="1" kern="0" dirty="0" smtClean="0">
                <a:solidFill>
                  <a:schemeClr val="accent1">
                    <a:lumMod val="50000"/>
                  </a:schemeClr>
                </a:solidFill>
                <a:latin typeface="+mn-lt"/>
                <a:cs typeface="+mn-cs"/>
              </a:rPr>
              <a:t>all </a:t>
            </a:r>
            <a:r>
              <a:rPr lang="en-US" sz="2800" b="1" kern="0" dirty="0" smtClean="0">
                <a:solidFill>
                  <a:srgbClr val="FF6600"/>
                </a:solidFill>
                <a:latin typeface="+mn-lt"/>
                <a:cs typeface="+mn-cs"/>
              </a:rPr>
              <a:t>team members </a:t>
            </a:r>
            <a:r>
              <a:rPr lang="en-US" sz="2800" b="1" kern="0" dirty="0" smtClean="0">
                <a:solidFill>
                  <a:schemeClr val="accent1">
                    <a:lumMod val="50000"/>
                  </a:schemeClr>
                </a:solidFill>
                <a:latin typeface="+mn-lt"/>
                <a:cs typeface="+mn-cs"/>
              </a:rPr>
              <a:t>remain aware of the importance of risk management and </a:t>
            </a:r>
          </a:p>
          <a:p>
            <a:pPr marL="800100" lvl="1" indent="-342900">
              <a:buFont typeface="Arial" pitchFamily="34" charset="0"/>
              <a:buChar char="•"/>
            </a:pPr>
            <a:r>
              <a:rPr lang="en-US" sz="2800" b="1" kern="0" dirty="0" smtClean="0">
                <a:solidFill>
                  <a:schemeClr val="accent1">
                    <a:lumMod val="50000"/>
                  </a:schemeClr>
                </a:solidFill>
                <a:latin typeface="+mn-lt"/>
                <a:cs typeface="+mn-cs"/>
              </a:rPr>
              <a:t>to ensure that is fully integrated into all of the </a:t>
            </a:r>
            <a:r>
              <a:rPr lang="en-US" sz="2800" b="1" kern="0" dirty="0" smtClean="0">
                <a:solidFill>
                  <a:srgbClr val="FF6600"/>
                </a:solidFill>
                <a:latin typeface="+mn-lt"/>
                <a:cs typeface="+mn-cs"/>
              </a:rPr>
              <a:t>project management decisions</a:t>
            </a:r>
            <a:r>
              <a:rPr lang="en-US" sz="2800" b="1" kern="0" dirty="0" smtClean="0">
                <a:solidFill>
                  <a:schemeClr val="accent1">
                    <a:lumMod val="50000"/>
                  </a:schemeClr>
                </a:solidFill>
                <a:latin typeface="+mn-lt"/>
                <a:cs typeface="+mn-cs"/>
              </a:rPr>
              <a:t>.</a:t>
            </a:r>
          </a:p>
          <a:p>
            <a:pPr marL="342900" indent="-342900">
              <a:buFont typeface="Arial" pitchFamily="34" charset="0"/>
              <a:buChar char="•"/>
            </a:pPr>
            <a:r>
              <a:rPr lang="en-US" sz="2800" b="1" kern="0" dirty="0" smtClean="0">
                <a:solidFill>
                  <a:schemeClr val="accent1">
                    <a:lumMod val="50000"/>
                  </a:schemeClr>
                </a:solidFill>
                <a:latin typeface="+mn-lt"/>
                <a:cs typeface="+mn-cs"/>
              </a:rPr>
              <a:t>The project’s </a:t>
            </a:r>
            <a:r>
              <a:rPr lang="en-US" sz="2800" b="1" kern="0" dirty="0" smtClean="0">
                <a:solidFill>
                  <a:srgbClr val="C00000"/>
                </a:solidFill>
                <a:latin typeface="+mn-lt"/>
                <a:cs typeface="+mn-cs"/>
              </a:rPr>
              <a:t>senior-level sponsor </a:t>
            </a:r>
            <a:r>
              <a:rPr lang="en-US" sz="2800" b="1" kern="0" dirty="0" smtClean="0">
                <a:solidFill>
                  <a:schemeClr val="accent1">
                    <a:lumMod val="50000"/>
                  </a:schemeClr>
                </a:solidFill>
                <a:latin typeface="+mn-lt"/>
                <a:cs typeface="+mn-cs"/>
              </a:rPr>
              <a:t>should require </a:t>
            </a:r>
            <a:r>
              <a:rPr lang="en-US" sz="2800" b="1" kern="0" dirty="0" smtClean="0">
                <a:solidFill>
                  <a:srgbClr val="FF6600"/>
                </a:solidFill>
                <a:latin typeface="+mn-lt"/>
                <a:cs typeface="+mn-cs"/>
              </a:rPr>
              <a:t>regular reports </a:t>
            </a:r>
            <a:r>
              <a:rPr lang="en-US" sz="2800" b="1" kern="0" dirty="0" smtClean="0">
                <a:solidFill>
                  <a:schemeClr val="accent1">
                    <a:lumMod val="50000"/>
                  </a:schemeClr>
                </a:solidFill>
                <a:latin typeface="+mn-lt"/>
                <a:cs typeface="+mn-cs"/>
              </a:rPr>
              <a:t>on the risks and the </a:t>
            </a:r>
            <a:r>
              <a:rPr lang="en-US" sz="2800" b="1" kern="0" dirty="0" smtClean="0">
                <a:solidFill>
                  <a:srgbClr val="FF6600"/>
                </a:solidFill>
                <a:latin typeface="+mn-lt"/>
                <a:cs typeface="+mn-cs"/>
              </a:rPr>
              <a:t>planned responses </a:t>
            </a:r>
            <a:r>
              <a:rPr lang="en-US" sz="2800" b="1" kern="0" dirty="0" smtClean="0">
                <a:solidFill>
                  <a:schemeClr val="accent1">
                    <a:lumMod val="50000"/>
                  </a:schemeClr>
                </a:solidFill>
                <a:latin typeface="+mn-lt"/>
                <a:cs typeface="+mn-cs"/>
              </a:rPr>
              <a:t>to ensure that stakeholders are aware of the importance of keeping a focus on risk.</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136573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9</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.2.3  Maintain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Awareness</a:t>
            </a:r>
          </a:p>
        </p:txBody>
      </p:sp>
      <p:sp>
        <p:nvSpPr>
          <p:cNvPr id="3" name="Content Placeholder 2"/>
          <p:cNvSpPr txBox="1">
            <a:spLocks/>
          </p:cNvSpPr>
          <p:nvPr/>
        </p:nvSpPr>
        <p:spPr>
          <a:xfrm>
            <a:off x="152400" y="2057401"/>
            <a:ext cx="8991600" cy="4114800"/>
          </a:xfrm>
          <a:prstGeom prst="rect">
            <a:avLst/>
          </a:prstGeom>
        </p:spPr>
        <p:txBody>
          <a:bodyPr/>
          <a:lstStyle/>
          <a:p>
            <a:pPr marL="342900" indent="-342900">
              <a:buFont typeface="Arial" pitchFamily="34" charset="0"/>
              <a:buChar char="•"/>
            </a:pPr>
            <a:r>
              <a:rPr lang="en-US" sz="2800" b="1" kern="0" dirty="0" smtClean="0">
                <a:solidFill>
                  <a:srgbClr val="C00000"/>
                </a:solidFill>
                <a:latin typeface="+mn-lt"/>
                <a:cs typeface="+mn-cs"/>
              </a:rPr>
              <a:t>Sponsor feedback </a:t>
            </a:r>
            <a:r>
              <a:rPr lang="en-US" sz="2800" b="1" kern="0" dirty="0" smtClean="0">
                <a:solidFill>
                  <a:schemeClr val="accent1">
                    <a:lumMod val="50000"/>
                  </a:schemeClr>
                </a:solidFill>
                <a:latin typeface="+mn-lt"/>
                <a:cs typeface="+mn-cs"/>
              </a:rPr>
              <a:t>also motivates the project team by demonstrating </a:t>
            </a:r>
            <a:r>
              <a:rPr lang="en-US" sz="2800" b="1" kern="0" dirty="0" smtClean="0">
                <a:solidFill>
                  <a:srgbClr val="FF6600"/>
                </a:solidFill>
                <a:latin typeface="+mn-lt"/>
                <a:cs typeface="+mn-cs"/>
              </a:rPr>
              <a:t>senior level interest </a:t>
            </a:r>
            <a:r>
              <a:rPr lang="en-US" sz="2800" b="1" kern="0" dirty="0" smtClean="0">
                <a:solidFill>
                  <a:schemeClr val="accent1">
                    <a:lumMod val="50000"/>
                  </a:schemeClr>
                </a:solidFill>
                <a:latin typeface="+mn-lt"/>
                <a:cs typeface="+mn-cs"/>
              </a:rPr>
              <a:t>in Project Risk Management.</a:t>
            </a:r>
          </a:p>
          <a:p>
            <a:pPr marL="342900" indent="-342900">
              <a:buFont typeface="Arial" pitchFamily="34" charset="0"/>
              <a:buChar char="•"/>
            </a:pPr>
            <a:r>
              <a:rPr lang="en-US" sz="2800" b="1" kern="0" dirty="0" smtClean="0">
                <a:solidFill>
                  <a:srgbClr val="C00000"/>
                </a:solidFill>
                <a:latin typeface="+mn-lt"/>
                <a:cs typeface="+mn-cs"/>
              </a:rPr>
              <a:t>Stakeholders perception </a:t>
            </a:r>
            <a:r>
              <a:rPr lang="en-US" sz="2800" b="1" kern="0" dirty="0" smtClean="0">
                <a:solidFill>
                  <a:schemeClr val="accent1">
                    <a:lumMod val="50000"/>
                  </a:schemeClr>
                </a:solidFill>
                <a:latin typeface="+mn-lt"/>
                <a:cs typeface="+mn-cs"/>
              </a:rPr>
              <a:t>of the effectiveness of risk management is conditioned in part by the way in which risks are handled as they occur, and by the number of characteristics of such events.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108908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a:t>
            </a:r>
          </a:p>
          <a:p>
            <a:pPr marL="914400" indent="-914400"/>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9</a:t>
            </a: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.2.3  Maintain </a:t>
            </a:r>
            <a:r>
              <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Awareness</a:t>
            </a:r>
          </a:p>
        </p:txBody>
      </p:sp>
      <p:sp>
        <p:nvSpPr>
          <p:cNvPr id="3" name="Content Placeholder 2"/>
          <p:cNvSpPr txBox="1">
            <a:spLocks/>
          </p:cNvSpPr>
          <p:nvPr/>
        </p:nvSpPr>
        <p:spPr>
          <a:xfrm>
            <a:off x="152400" y="2057401"/>
            <a:ext cx="8991600" cy="4114800"/>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It is therefore crucial, whenever a risk occurs, that </a:t>
            </a:r>
            <a:r>
              <a:rPr lang="en-US" sz="2800" b="1" kern="0" dirty="0" smtClean="0">
                <a:solidFill>
                  <a:srgbClr val="C00000"/>
                </a:solidFill>
                <a:latin typeface="+mn-lt"/>
                <a:cs typeface="+mn-cs"/>
              </a:rPr>
              <a:t>information about the event</a:t>
            </a:r>
            <a:r>
              <a:rPr lang="en-US" sz="2800" b="1" kern="0" dirty="0" smtClean="0">
                <a:solidFill>
                  <a:schemeClr val="accent1">
                    <a:lumMod val="50000"/>
                  </a:schemeClr>
                </a:solidFill>
                <a:latin typeface="+mn-lt"/>
                <a:cs typeface="+mn-cs"/>
              </a:rPr>
              <a:t>, as well as the </a:t>
            </a:r>
            <a:r>
              <a:rPr lang="en-US" sz="2800" b="1" kern="0" dirty="0" smtClean="0">
                <a:solidFill>
                  <a:srgbClr val="FF6600"/>
                </a:solidFill>
                <a:latin typeface="+mn-lt"/>
                <a:cs typeface="+mn-cs"/>
              </a:rPr>
              <a:t>progress</a:t>
            </a:r>
            <a:r>
              <a:rPr lang="en-US" sz="2800" b="1" kern="0" dirty="0" smtClean="0">
                <a:solidFill>
                  <a:schemeClr val="accent1">
                    <a:lumMod val="50000"/>
                  </a:schemeClr>
                </a:solidFill>
                <a:latin typeface="+mn-lt"/>
                <a:cs typeface="+mn-cs"/>
              </a:rPr>
              <a:t> and </a:t>
            </a:r>
            <a:r>
              <a:rPr lang="en-US" sz="2800" b="1" kern="0" dirty="0" smtClean="0">
                <a:solidFill>
                  <a:srgbClr val="FF6600"/>
                </a:solidFill>
                <a:latin typeface="+mn-lt"/>
                <a:cs typeface="+mn-cs"/>
              </a:rPr>
              <a:t>effectiveness of the responses</a:t>
            </a:r>
            <a:r>
              <a:rPr lang="en-US" sz="2800" b="1" kern="0" dirty="0" smtClean="0">
                <a:solidFill>
                  <a:schemeClr val="accent1">
                    <a:lumMod val="50000"/>
                  </a:schemeClr>
                </a:solidFill>
                <a:latin typeface="+mn-lt"/>
                <a:cs typeface="+mn-cs"/>
              </a:rPr>
              <a:t>, be </a:t>
            </a:r>
            <a:r>
              <a:rPr lang="en-US" sz="2800" b="1" kern="0" dirty="0" smtClean="0">
                <a:solidFill>
                  <a:srgbClr val="FF0000"/>
                </a:solidFill>
                <a:latin typeface="+mn-lt"/>
                <a:cs typeface="+mn-cs"/>
              </a:rPr>
              <a:t>communicated at regular intervals </a:t>
            </a:r>
            <a:r>
              <a:rPr lang="en-US" sz="2800" b="1" kern="0" dirty="0" smtClean="0">
                <a:solidFill>
                  <a:schemeClr val="accent1">
                    <a:lumMod val="50000"/>
                  </a:schemeClr>
                </a:solidFill>
                <a:latin typeface="+mn-lt"/>
                <a:cs typeface="+mn-cs"/>
              </a:rPr>
              <a:t>and in an honest manner adapted to the needs of each stakeholder.</a:t>
            </a:r>
          </a:p>
          <a:p>
            <a:pPr marL="342900" indent="-342900">
              <a:buFont typeface="Arial" pitchFamily="34" charset="0"/>
              <a:buChar char="•"/>
            </a:pPr>
            <a:r>
              <a:rPr lang="en-US" sz="2800" b="1" kern="0" dirty="0" smtClean="0">
                <a:solidFill>
                  <a:schemeClr val="accent1">
                    <a:lumMod val="50000"/>
                  </a:schemeClr>
                </a:solidFill>
                <a:latin typeface="+mn-lt"/>
                <a:cs typeface="+mn-cs"/>
              </a:rPr>
              <a:t>This should be supported by a </a:t>
            </a:r>
            <a:r>
              <a:rPr lang="en-US" sz="2800" b="1" kern="0" dirty="0" smtClean="0">
                <a:solidFill>
                  <a:srgbClr val="C00000"/>
                </a:solidFill>
                <a:latin typeface="+mn-lt"/>
                <a:cs typeface="+mn-cs"/>
              </a:rPr>
              <a:t>well-executed communications plan</a:t>
            </a:r>
            <a:r>
              <a:rPr lang="en-US" sz="28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279364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800767"/>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&amp; Techniques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Tree>
    <p:extLst>
      <p:ext uri="{BB962C8B-B14F-4D97-AF65-F5344CB8AC3E}">
        <p14:creationId xmlns:p14="http://schemas.microsoft.com/office/powerpoint/2010/main" val="542516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t>
            </a:r>
            <a:r>
              <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and </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3" name="Content Placeholder 2"/>
          <p:cNvSpPr txBox="1">
            <a:spLocks/>
          </p:cNvSpPr>
          <p:nvPr/>
        </p:nvSpPr>
        <p:spPr>
          <a:xfrm>
            <a:off x="152400" y="1752600"/>
            <a:ext cx="8991600" cy="4572000"/>
          </a:xfrm>
          <a:prstGeom prst="rect">
            <a:avLst/>
          </a:prstGeom>
        </p:spPr>
        <p:txBody>
          <a:bodyPr/>
          <a:lstStyle/>
          <a:p>
            <a:r>
              <a:rPr lang="en-US" sz="2400" b="1" kern="0" dirty="0" smtClean="0">
                <a:solidFill>
                  <a:schemeClr val="accent1">
                    <a:lumMod val="50000"/>
                  </a:schemeClr>
                </a:solidFill>
                <a:latin typeface="+mn-lt"/>
                <a:cs typeface="+mn-cs"/>
              </a:rPr>
              <a:t>In addition to standard project management monitoring and control capabilities, risk monitoring and controlling requires a focus on the tools which will support its key success factors for tracking overall risk as well as individual risks.</a:t>
            </a:r>
          </a:p>
          <a:p>
            <a:endParaRPr lang="en-US" sz="2400" b="1" kern="0" dirty="0" smtClean="0">
              <a:solidFill>
                <a:schemeClr val="accent1">
                  <a:lumMod val="50000"/>
                </a:schemeClr>
              </a:solidFill>
              <a:latin typeface="+mn-lt"/>
              <a:cs typeface="+mn-cs"/>
            </a:endParaRPr>
          </a:p>
          <a:p>
            <a:pPr marL="914400" indent="-914400"/>
            <a:r>
              <a:rPr lang="en-US" sz="2400" b="1" kern="0" dirty="0" smtClean="0">
                <a:solidFill>
                  <a:schemeClr val="accent1">
                    <a:lumMod val="50000"/>
                  </a:schemeClr>
                </a:solidFill>
                <a:latin typeface="+mn-lt"/>
                <a:cs typeface="+mn-cs"/>
              </a:rPr>
              <a:t>9.3.1	Managing Contingency Reserves</a:t>
            </a:r>
          </a:p>
          <a:p>
            <a:pPr marL="914400" indent="-914400"/>
            <a:r>
              <a:rPr lang="en-US" sz="2400" b="1" kern="0" dirty="0" smtClean="0">
                <a:solidFill>
                  <a:schemeClr val="accent1">
                    <a:lumMod val="50000"/>
                  </a:schemeClr>
                </a:solidFill>
                <a:latin typeface="+mn-lt"/>
                <a:cs typeface="+mn-cs"/>
              </a:rPr>
              <a:t>9.3.2	Tracking Trigger Conditions</a:t>
            </a:r>
          </a:p>
          <a:p>
            <a:pPr marL="914400" indent="-914400"/>
            <a:r>
              <a:rPr lang="en-US" sz="2400" b="1" kern="0" dirty="0" smtClean="0">
                <a:solidFill>
                  <a:schemeClr val="accent1">
                    <a:lumMod val="50000"/>
                  </a:schemeClr>
                </a:solidFill>
                <a:latin typeface="+mn-lt"/>
                <a:cs typeface="+mn-cs"/>
              </a:rPr>
              <a:t>9.3.3	Tracking Overall Risk</a:t>
            </a:r>
          </a:p>
          <a:p>
            <a:pPr marL="914400" indent="-914400"/>
            <a:r>
              <a:rPr lang="en-US" sz="2400" b="1" kern="0" dirty="0" smtClean="0">
                <a:solidFill>
                  <a:schemeClr val="accent1">
                    <a:lumMod val="50000"/>
                  </a:schemeClr>
                </a:solidFill>
                <a:latin typeface="+mn-lt"/>
                <a:cs typeface="+mn-cs"/>
              </a:rPr>
              <a:t>9.3.4	Tracking Compliance</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725291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2185214"/>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   9.3.1 Managing Contingency Reserves</a:t>
            </a: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	</a:t>
            </a:r>
          </a:p>
        </p:txBody>
      </p:sp>
      <p:sp>
        <p:nvSpPr>
          <p:cNvPr id="3" name="Content Placeholder 2"/>
          <p:cNvSpPr txBox="1">
            <a:spLocks/>
          </p:cNvSpPr>
          <p:nvPr/>
        </p:nvSpPr>
        <p:spPr>
          <a:xfrm>
            <a:off x="152400" y="1828800"/>
            <a:ext cx="8991600" cy="3886200"/>
          </a:xfrm>
          <a:prstGeom prst="rect">
            <a:avLst/>
          </a:prstGeom>
        </p:spPr>
        <p:txBody>
          <a:bodyPr/>
          <a:lstStyle/>
          <a:p>
            <a:pPr marL="342900" indent="-342900">
              <a:buFont typeface="Arial" pitchFamily="34" charset="0"/>
              <a:buChar char="•"/>
            </a:pPr>
            <a:r>
              <a:rPr lang="en-US" sz="2200" b="1" kern="0" dirty="0" smtClean="0">
                <a:solidFill>
                  <a:schemeClr val="accent1">
                    <a:lumMod val="50000"/>
                  </a:schemeClr>
                </a:solidFill>
                <a:latin typeface="+mn-lt"/>
                <a:cs typeface="+mn-cs"/>
              </a:rPr>
              <a:t>Reserves may have been </a:t>
            </a:r>
            <a:r>
              <a:rPr lang="en-US" sz="2200" b="1" kern="0" dirty="0" smtClean="0">
                <a:solidFill>
                  <a:srgbClr val="C00000"/>
                </a:solidFill>
                <a:latin typeface="+mn-lt"/>
                <a:cs typeface="+mn-cs"/>
              </a:rPr>
              <a:t>allocated separately </a:t>
            </a:r>
            <a:r>
              <a:rPr lang="en-US" sz="2200" b="1" kern="0" dirty="0" smtClean="0">
                <a:solidFill>
                  <a:schemeClr val="accent1">
                    <a:lumMod val="50000"/>
                  </a:schemeClr>
                </a:solidFill>
                <a:latin typeface="+mn-lt"/>
                <a:cs typeface="+mn-cs"/>
              </a:rPr>
              <a:t>to cover time-related and cost-related risks. </a:t>
            </a:r>
          </a:p>
          <a:p>
            <a:pPr marL="342900" indent="-342900">
              <a:buFont typeface="Arial" pitchFamily="34" charset="0"/>
              <a:buChar char="•"/>
            </a:pPr>
            <a:r>
              <a:rPr lang="en-US" sz="2200" b="1" kern="0" dirty="0" smtClean="0">
                <a:solidFill>
                  <a:schemeClr val="accent1">
                    <a:lumMod val="50000"/>
                  </a:schemeClr>
                </a:solidFill>
                <a:latin typeface="+mn-lt"/>
                <a:cs typeface="+mn-cs"/>
              </a:rPr>
              <a:t>Techniques are required that allow the project manager to assess at any point in the project whether these provide the </a:t>
            </a:r>
            <a:r>
              <a:rPr lang="en-US" sz="2200" b="1" kern="0" dirty="0" smtClean="0">
                <a:solidFill>
                  <a:srgbClr val="C00000"/>
                </a:solidFill>
                <a:latin typeface="+mn-lt"/>
                <a:cs typeface="+mn-cs"/>
              </a:rPr>
              <a:t>required level of confidence </a:t>
            </a:r>
            <a:r>
              <a:rPr lang="en-US" sz="2200" b="1" kern="0" dirty="0" smtClean="0">
                <a:solidFill>
                  <a:schemeClr val="accent1">
                    <a:lumMod val="50000"/>
                  </a:schemeClr>
                </a:solidFill>
                <a:latin typeface="+mn-lt"/>
                <a:cs typeface="+mn-cs"/>
              </a:rPr>
              <a:t>in the success of the project.</a:t>
            </a:r>
          </a:p>
          <a:p>
            <a:pPr marL="342900" indent="-342900">
              <a:buFont typeface="Arial" pitchFamily="34" charset="0"/>
              <a:buChar char="•"/>
            </a:pPr>
            <a:r>
              <a:rPr lang="en-US" sz="2200" b="1" kern="0" dirty="0" smtClean="0">
                <a:solidFill>
                  <a:schemeClr val="accent1">
                    <a:lumMod val="50000"/>
                  </a:schemeClr>
                </a:solidFill>
                <a:latin typeface="+mn-lt"/>
                <a:cs typeface="+mn-cs"/>
              </a:rPr>
              <a:t>Tools for </a:t>
            </a:r>
            <a:r>
              <a:rPr lang="en-US" sz="2200" b="1" kern="0" dirty="0" smtClean="0">
                <a:solidFill>
                  <a:srgbClr val="C00000"/>
                </a:solidFill>
                <a:latin typeface="+mn-lt"/>
                <a:cs typeface="+mn-cs"/>
              </a:rPr>
              <a:t>managing time buffers </a:t>
            </a:r>
            <a:r>
              <a:rPr lang="en-US" sz="2200" b="1" kern="0" dirty="0" smtClean="0">
                <a:solidFill>
                  <a:schemeClr val="accent1">
                    <a:lumMod val="50000"/>
                  </a:schemeClr>
                </a:solidFill>
                <a:latin typeface="+mn-lt"/>
                <a:cs typeface="+mn-cs"/>
              </a:rPr>
              <a:t>should be closely integrated into the </a:t>
            </a:r>
            <a:r>
              <a:rPr lang="en-US" sz="2200" b="1" kern="0" dirty="0" smtClean="0">
                <a:solidFill>
                  <a:srgbClr val="FF6600"/>
                </a:solidFill>
                <a:latin typeface="+mn-lt"/>
                <a:cs typeface="+mn-cs"/>
              </a:rPr>
              <a:t>project’s scheduling techniques</a:t>
            </a:r>
            <a:r>
              <a:rPr lang="en-US" sz="2200" b="1" kern="0" dirty="0" smtClean="0">
                <a:solidFill>
                  <a:schemeClr val="accent1">
                    <a:lumMod val="50000"/>
                  </a:schemeClr>
                </a:solidFill>
                <a:latin typeface="+mn-lt"/>
                <a:cs typeface="+mn-cs"/>
              </a:rPr>
              <a:t>.</a:t>
            </a:r>
          </a:p>
          <a:p>
            <a:pPr marL="342900" indent="-342900">
              <a:buFont typeface="Arial" pitchFamily="34" charset="0"/>
              <a:buChar char="•"/>
            </a:pPr>
            <a:r>
              <a:rPr lang="en-US" sz="2200" b="1" kern="0" dirty="0" smtClean="0">
                <a:solidFill>
                  <a:schemeClr val="accent1">
                    <a:lumMod val="50000"/>
                  </a:schemeClr>
                </a:solidFill>
                <a:latin typeface="+mn-lt"/>
                <a:cs typeface="+mn-cs"/>
              </a:rPr>
              <a:t>Whereas those for </a:t>
            </a:r>
            <a:r>
              <a:rPr lang="en-US" sz="2200" b="1" kern="0" dirty="0" smtClean="0">
                <a:solidFill>
                  <a:srgbClr val="C00000"/>
                </a:solidFill>
                <a:latin typeface="+mn-lt"/>
                <a:cs typeface="+mn-cs"/>
              </a:rPr>
              <a:t>managing cost </a:t>
            </a:r>
            <a:r>
              <a:rPr lang="en-US" sz="2200" b="1" kern="0" dirty="0" smtClean="0">
                <a:solidFill>
                  <a:schemeClr val="accent1">
                    <a:lumMod val="50000"/>
                  </a:schemeClr>
                </a:solidFill>
                <a:latin typeface="+mn-lt"/>
                <a:cs typeface="+mn-cs"/>
              </a:rPr>
              <a:t>should be compatible with the </a:t>
            </a:r>
            <a:r>
              <a:rPr lang="en-US" sz="2200" b="1" kern="0" dirty="0" smtClean="0">
                <a:solidFill>
                  <a:srgbClr val="FF6600"/>
                </a:solidFill>
                <a:latin typeface="+mn-lt"/>
                <a:cs typeface="+mn-cs"/>
              </a:rPr>
              <a:t>financial practices</a:t>
            </a:r>
            <a:r>
              <a:rPr lang="en-US" sz="2200" b="1" kern="0" dirty="0" smtClean="0">
                <a:solidFill>
                  <a:schemeClr val="accent1">
                    <a:lumMod val="50000"/>
                  </a:schemeClr>
                </a:solidFill>
                <a:latin typeface="+mn-lt"/>
                <a:cs typeface="+mn-cs"/>
              </a:rPr>
              <a:t>. </a:t>
            </a:r>
          </a:p>
          <a:p>
            <a:pPr marL="342900" indent="-342900">
              <a:buFont typeface="Arial" pitchFamily="34" charset="0"/>
              <a:buChar char="•"/>
            </a:pPr>
            <a:r>
              <a:rPr lang="en-US" sz="2200" b="1" kern="0" dirty="0" smtClean="0">
                <a:solidFill>
                  <a:schemeClr val="accent1">
                    <a:lumMod val="50000"/>
                  </a:schemeClr>
                </a:solidFill>
                <a:latin typeface="+mn-lt"/>
                <a:cs typeface="+mn-cs"/>
              </a:rPr>
              <a:t>Tools are required to </a:t>
            </a:r>
            <a:r>
              <a:rPr lang="en-US" sz="2200" b="1" kern="0" dirty="0" smtClean="0">
                <a:solidFill>
                  <a:srgbClr val="C00000"/>
                </a:solidFill>
                <a:latin typeface="+mn-lt"/>
                <a:cs typeface="+mn-cs"/>
              </a:rPr>
              <a:t>identify trends </a:t>
            </a:r>
            <a:r>
              <a:rPr lang="en-US" sz="2200" b="1" kern="0" dirty="0" smtClean="0">
                <a:solidFill>
                  <a:schemeClr val="accent1">
                    <a:lumMod val="50000"/>
                  </a:schemeClr>
                </a:solidFill>
                <a:latin typeface="+mn-lt"/>
                <a:cs typeface="+mn-cs"/>
              </a:rPr>
              <a:t>and </a:t>
            </a:r>
            <a:r>
              <a:rPr lang="en-US" sz="2200" b="1" kern="0" dirty="0" smtClean="0">
                <a:solidFill>
                  <a:srgbClr val="C00000"/>
                </a:solidFill>
                <a:latin typeface="+mn-lt"/>
                <a:cs typeface="+mn-cs"/>
              </a:rPr>
              <a:t>forecast future outcomes</a:t>
            </a:r>
            <a:r>
              <a:rPr lang="en-US" sz="2200" b="1" kern="0" dirty="0" smtClean="0">
                <a:solidFill>
                  <a:schemeClr val="accent1">
                    <a:lumMod val="50000"/>
                  </a:schemeClr>
                </a:solidFill>
                <a:latin typeface="+mn-lt"/>
                <a:cs typeface="+mn-cs"/>
              </a:rPr>
              <a:t> to determine whether the </a:t>
            </a:r>
            <a:r>
              <a:rPr lang="en-US" sz="2200" b="1" kern="0" dirty="0" smtClean="0">
                <a:solidFill>
                  <a:srgbClr val="FF6600"/>
                </a:solidFill>
                <a:latin typeface="+mn-lt"/>
                <a:cs typeface="+mn-cs"/>
              </a:rPr>
              <a:t>reserves will remain sufficient</a:t>
            </a:r>
            <a:r>
              <a:rPr lang="en-US" sz="2200" b="1" kern="0" dirty="0" smtClean="0">
                <a:solidFill>
                  <a:schemeClr val="accent1">
                    <a:lumMod val="50000"/>
                  </a:schemeClr>
                </a:solidFill>
                <a:latin typeface="+mn-lt"/>
                <a:cs typeface="+mn-cs"/>
              </a:rPr>
              <a:t>. </a:t>
            </a:r>
          </a:p>
          <a:p>
            <a:pPr marL="342900" indent="-342900">
              <a:buFont typeface="Arial" pitchFamily="34" charset="0"/>
              <a:buChar char="•"/>
            </a:pPr>
            <a:r>
              <a:rPr lang="en-US" sz="2200" b="1" kern="0" dirty="0" smtClean="0">
                <a:solidFill>
                  <a:schemeClr val="accent1">
                    <a:lumMod val="50000"/>
                  </a:schemeClr>
                </a:solidFill>
                <a:latin typeface="+mn-lt"/>
                <a:cs typeface="+mn-cs"/>
              </a:rPr>
              <a:t>Tools are also required for </a:t>
            </a:r>
            <a:r>
              <a:rPr lang="en-US" sz="2200" b="1" kern="0" dirty="0" smtClean="0">
                <a:solidFill>
                  <a:srgbClr val="C00000"/>
                </a:solidFill>
                <a:latin typeface="+mn-lt"/>
                <a:cs typeface="+mn-cs"/>
              </a:rPr>
              <a:t>tracking progress </a:t>
            </a:r>
            <a:r>
              <a:rPr lang="en-US" sz="2200" b="1" kern="0" dirty="0" smtClean="0">
                <a:solidFill>
                  <a:schemeClr val="accent1">
                    <a:lumMod val="50000"/>
                  </a:schemeClr>
                </a:solidFill>
                <a:latin typeface="+mn-lt"/>
                <a:cs typeface="+mn-cs"/>
              </a:rPr>
              <a:t>and spending in a consolidated manner.</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353988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569660"/>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   9.3.2 Tracking Trigger Conditions</a:t>
            </a: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50660"/>
            <a:ext cx="8991600" cy="4252080"/>
          </a:xfrm>
          <a:prstGeom prst="rect">
            <a:avLst/>
          </a:prstGeom>
        </p:spPr>
        <p:txBody>
          <a:bodyPr/>
          <a:lstStyle/>
          <a:p>
            <a:pPr marL="342900" indent="-342900">
              <a:buFont typeface="Arial" pitchFamily="34" charset="0"/>
              <a:buChar char="•"/>
            </a:pPr>
            <a:r>
              <a:rPr lang="en-US" sz="2400" b="1" kern="0" dirty="0" smtClean="0">
                <a:solidFill>
                  <a:srgbClr val="C00000"/>
                </a:solidFill>
                <a:latin typeface="+mn-lt"/>
                <a:cs typeface="+mn-cs"/>
              </a:rPr>
              <a:t>Trigger conditions </a:t>
            </a:r>
            <a:r>
              <a:rPr lang="en-US" sz="2400" b="1" kern="0" dirty="0" smtClean="0">
                <a:solidFill>
                  <a:schemeClr val="accent1">
                    <a:lumMod val="50000"/>
                  </a:schemeClr>
                </a:solidFill>
                <a:latin typeface="+mn-lt"/>
                <a:cs typeface="+mn-cs"/>
              </a:rPr>
              <a:t>and the </a:t>
            </a:r>
            <a:r>
              <a:rPr lang="en-US" sz="2400" b="1" kern="0" dirty="0" smtClean="0">
                <a:solidFill>
                  <a:srgbClr val="C00000"/>
                </a:solidFill>
                <a:latin typeface="+mn-lt"/>
                <a:cs typeface="+mn-cs"/>
              </a:rPr>
              <a:t>corresponding metrics </a:t>
            </a:r>
            <a:r>
              <a:rPr lang="en-US" sz="2400" b="1" kern="0" dirty="0" smtClean="0">
                <a:solidFill>
                  <a:schemeClr val="accent1">
                    <a:lumMod val="50000"/>
                  </a:schemeClr>
                </a:solidFill>
                <a:latin typeface="+mn-lt"/>
                <a:cs typeface="+mn-cs"/>
              </a:rPr>
              <a:t>are defined during the Plan Risk responses process.</a:t>
            </a:r>
            <a:endParaRPr lang="en-US" sz="2400" b="1" kern="0" dirty="0">
              <a:solidFill>
                <a:schemeClr val="accent1">
                  <a:lumMod val="50000"/>
                </a:schemeClr>
              </a:solidFill>
              <a:latin typeface="+mn-lt"/>
              <a:cs typeface="+mn-cs"/>
            </a:endParaRPr>
          </a:p>
          <a:p>
            <a:pPr marL="342900" indent="-342900">
              <a:buFont typeface="Arial" pitchFamily="34" charset="0"/>
              <a:buChar char="•"/>
            </a:pPr>
            <a:r>
              <a:rPr lang="en-US" sz="2400" b="1" kern="0" dirty="0" smtClean="0">
                <a:solidFill>
                  <a:schemeClr val="accent1">
                    <a:lumMod val="50000"/>
                  </a:schemeClr>
                </a:solidFill>
                <a:latin typeface="+mn-lt"/>
                <a:cs typeface="+mn-cs"/>
              </a:rPr>
              <a:t>Tools are required to </a:t>
            </a:r>
            <a:r>
              <a:rPr lang="en-US" sz="2400" b="1" kern="0" dirty="0" smtClean="0">
                <a:solidFill>
                  <a:srgbClr val="C00000"/>
                </a:solidFill>
                <a:latin typeface="+mn-lt"/>
                <a:cs typeface="+mn-cs"/>
              </a:rPr>
              <a:t>evaluate and track </a:t>
            </a:r>
            <a:r>
              <a:rPr lang="en-US" sz="2400" b="1" kern="0" dirty="0" smtClean="0">
                <a:solidFill>
                  <a:schemeClr val="accent1">
                    <a:lumMod val="50000"/>
                  </a:schemeClr>
                </a:solidFill>
                <a:latin typeface="+mn-lt"/>
                <a:cs typeface="+mn-cs"/>
              </a:rPr>
              <a:t>these conditions against the </a:t>
            </a:r>
            <a:r>
              <a:rPr lang="en-US" sz="2400" b="1" kern="0" dirty="0" smtClean="0">
                <a:solidFill>
                  <a:srgbClr val="FF0000"/>
                </a:solidFill>
                <a:latin typeface="+mn-lt"/>
                <a:cs typeface="+mn-cs"/>
              </a:rPr>
              <a:t>project baseline </a:t>
            </a:r>
            <a:r>
              <a:rPr lang="en-US" sz="2400" b="1" kern="0" dirty="0" smtClean="0">
                <a:solidFill>
                  <a:schemeClr val="accent1">
                    <a:lumMod val="50000"/>
                  </a:schemeClr>
                </a:solidFill>
                <a:latin typeface="+mn-lt"/>
                <a:cs typeface="+mn-cs"/>
              </a:rPr>
              <a:t>or specified thresholds, based on actual status.</a:t>
            </a:r>
          </a:p>
          <a:p>
            <a:pPr marL="342900" indent="-342900">
              <a:buFont typeface="Arial" pitchFamily="34" charset="0"/>
              <a:buChar char="•"/>
            </a:pPr>
            <a:r>
              <a:rPr lang="en-US" sz="2400" b="1" kern="0" dirty="0" smtClean="0">
                <a:solidFill>
                  <a:schemeClr val="accent1">
                    <a:lumMod val="50000"/>
                  </a:schemeClr>
                </a:solidFill>
                <a:latin typeface="+mn-lt"/>
                <a:cs typeface="+mn-cs"/>
              </a:rPr>
              <a:t>They can be chosen to provide information on risks related to the </a:t>
            </a:r>
            <a:r>
              <a:rPr lang="en-US" sz="2400" b="1" kern="0" dirty="0" smtClean="0">
                <a:solidFill>
                  <a:srgbClr val="C00000"/>
                </a:solidFill>
                <a:latin typeface="+mn-lt"/>
                <a:cs typeface="+mn-cs"/>
              </a:rPr>
              <a:t>deliverables</a:t>
            </a:r>
            <a:r>
              <a:rPr lang="en-US" sz="2400" b="1" kern="0" dirty="0" smtClean="0">
                <a:solidFill>
                  <a:schemeClr val="accent1">
                    <a:lumMod val="50000"/>
                  </a:schemeClr>
                </a:solidFill>
                <a:latin typeface="+mn-lt"/>
                <a:cs typeface="+mn-cs"/>
              </a:rPr>
              <a:t>, such as </a:t>
            </a:r>
            <a:r>
              <a:rPr lang="en-US" sz="2400" b="1" kern="0" dirty="0" smtClean="0">
                <a:solidFill>
                  <a:srgbClr val="FF6600"/>
                </a:solidFill>
                <a:latin typeface="+mn-lt"/>
                <a:cs typeface="+mn-cs"/>
              </a:rPr>
              <a:t>performance</a:t>
            </a:r>
            <a:r>
              <a:rPr lang="en-US" sz="2400" b="1" kern="0" dirty="0" smtClean="0">
                <a:solidFill>
                  <a:schemeClr val="accent1">
                    <a:lumMod val="50000"/>
                  </a:schemeClr>
                </a:solidFill>
                <a:latin typeface="+mn-lt"/>
                <a:cs typeface="+mn-cs"/>
              </a:rPr>
              <a:t>, as well as on </a:t>
            </a:r>
            <a:r>
              <a:rPr lang="en-US" sz="2400" b="1" kern="0" dirty="0" smtClean="0">
                <a:solidFill>
                  <a:srgbClr val="FF6600"/>
                </a:solidFill>
                <a:latin typeface="+mn-lt"/>
                <a:cs typeface="+mn-cs"/>
              </a:rPr>
              <a:t>project-related features</a:t>
            </a:r>
            <a:r>
              <a:rPr lang="en-US" sz="2400" b="1" kern="0" dirty="0" smtClean="0">
                <a:solidFill>
                  <a:schemeClr val="accent1">
                    <a:lumMod val="50000"/>
                  </a:schemeClr>
                </a:solidFill>
                <a:latin typeface="+mn-lt"/>
                <a:cs typeface="+mn-cs"/>
              </a:rPr>
              <a:t>, such as </a:t>
            </a:r>
            <a:r>
              <a:rPr lang="en-US" sz="2400" b="1" kern="0" dirty="0" smtClean="0">
                <a:solidFill>
                  <a:srgbClr val="99CC00"/>
                </a:solidFill>
                <a:latin typeface="+mn-lt"/>
                <a:cs typeface="+mn-cs"/>
              </a:rPr>
              <a:t>time and cost</a:t>
            </a:r>
            <a:r>
              <a:rPr lang="en-US" sz="24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3633382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3724096"/>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Tools and Techniques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   9.3.3 Tracking Overall Risk</a:t>
            </a:r>
          </a:p>
          <a:p>
            <a:pPr algn="ctr">
              <a:defRPr/>
            </a:pP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9.3.4 Tracking Compliance</a:t>
            </a: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152400" y="1981200"/>
            <a:ext cx="8991600" cy="4538246"/>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Tools are required in order to determine, as the </a:t>
            </a:r>
            <a:r>
              <a:rPr lang="en-US" sz="2400" b="1" kern="0" dirty="0" smtClean="0">
                <a:solidFill>
                  <a:srgbClr val="C00000"/>
                </a:solidFill>
                <a:latin typeface="+mn-lt"/>
                <a:cs typeface="+mn-cs"/>
              </a:rPr>
              <a:t>project progresses</a:t>
            </a:r>
            <a:r>
              <a:rPr lang="en-US" sz="2400" b="1" kern="0" dirty="0" smtClean="0">
                <a:solidFill>
                  <a:schemeClr val="accent1">
                    <a:lumMod val="50000"/>
                  </a:schemeClr>
                </a:solidFill>
                <a:latin typeface="+mn-lt"/>
                <a:cs typeface="+mn-cs"/>
              </a:rPr>
              <a:t>, whether the responses are having the expected effect on the project’s </a:t>
            </a:r>
            <a:r>
              <a:rPr lang="en-US" sz="2400" b="1" kern="0" dirty="0" smtClean="0">
                <a:solidFill>
                  <a:srgbClr val="C00000"/>
                </a:solidFill>
                <a:latin typeface="+mn-lt"/>
                <a:cs typeface="+mn-cs"/>
              </a:rPr>
              <a:t>overall level of risk</a:t>
            </a:r>
            <a:r>
              <a:rPr lang="en-US" sz="2400" b="1" kern="0" dirty="0" smtClean="0">
                <a:solidFill>
                  <a:schemeClr val="accent1">
                    <a:lumMod val="50000"/>
                  </a:schemeClr>
                </a:solidFill>
                <a:latin typeface="+mn-lt"/>
                <a:cs typeface="+mn-cs"/>
              </a:rPr>
              <a:t>.</a:t>
            </a:r>
          </a:p>
          <a:p>
            <a:pPr marL="342900" indent="-342900">
              <a:buFont typeface="Arial" pitchFamily="34" charset="0"/>
              <a:buChar char="•"/>
            </a:pPr>
            <a:endParaRPr lang="en-US" sz="2400" b="1" kern="0" dirty="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endParaRPr lang="en-US" sz="2400" b="1" kern="0" dirty="0" smtClean="0">
              <a:solidFill>
                <a:schemeClr val="accent1">
                  <a:lumMod val="50000"/>
                </a:schemeClr>
              </a:solidFill>
              <a:latin typeface="+mn-lt"/>
              <a:cs typeface="+mn-cs"/>
            </a:endParaRPr>
          </a:p>
          <a:p>
            <a:pPr marL="342900" indent="-342900">
              <a:buFont typeface="Arial" pitchFamily="34" charset="0"/>
              <a:buChar char="•"/>
            </a:pPr>
            <a:r>
              <a:rPr lang="en-US" sz="2400" b="1" kern="0" dirty="0" smtClean="0">
                <a:solidFill>
                  <a:schemeClr val="accent1">
                    <a:lumMod val="50000"/>
                  </a:schemeClr>
                </a:solidFill>
                <a:latin typeface="+mn-lt"/>
                <a:cs typeface="+mn-cs"/>
              </a:rPr>
              <a:t>In order to monitor the </a:t>
            </a:r>
            <a:r>
              <a:rPr lang="en-US" sz="2400" b="1" kern="0" dirty="0" smtClean="0">
                <a:solidFill>
                  <a:srgbClr val="C00000"/>
                </a:solidFill>
                <a:latin typeface="+mn-lt"/>
                <a:cs typeface="+mn-cs"/>
              </a:rPr>
              <a:t>quality of the execution </a:t>
            </a:r>
            <a:r>
              <a:rPr lang="en-US" sz="2400" b="1" kern="0" dirty="0" smtClean="0">
                <a:solidFill>
                  <a:schemeClr val="accent1">
                    <a:lumMod val="50000"/>
                  </a:schemeClr>
                </a:solidFill>
                <a:latin typeface="+mn-lt"/>
                <a:cs typeface="+mn-cs"/>
              </a:rPr>
              <a:t>of the risk-related plans and processes, a </a:t>
            </a:r>
            <a:r>
              <a:rPr lang="en-US" sz="2400" b="1" kern="0" dirty="0" smtClean="0">
                <a:solidFill>
                  <a:srgbClr val="FF6600"/>
                </a:solidFill>
                <a:latin typeface="+mn-lt"/>
                <a:cs typeface="+mn-cs"/>
              </a:rPr>
              <a:t>set of quality metrics </a:t>
            </a:r>
            <a:r>
              <a:rPr lang="en-US" sz="2400" b="1" kern="0" dirty="0" smtClean="0">
                <a:solidFill>
                  <a:schemeClr val="accent1">
                    <a:lumMod val="50000"/>
                  </a:schemeClr>
                </a:solidFill>
                <a:latin typeface="+mn-lt"/>
                <a:cs typeface="+mn-cs"/>
              </a:rPr>
              <a:t>such as </a:t>
            </a:r>
            <a:r>
              <a:rPr lang="en-US" sz="2400" b="1" kern="0" dirty="0" smtClean="0">
                <a:solidFill>
                  <a:srgbClr val="FF0000"/>
                </a:solidFill>
                <a:latin typeface="+mn-lt"/>
                <a:cs typeface="+mn-cs"/>
              </a:rPr>
              <a:t>degree of variation </a:t>
            </a:r>
            <a:r>
              <a:rPr lang="en-US" sz="2400" b="1" kern="0" dirty="0" smtClean="0">
                <a:solidFill>
                  <a:schemeClr val="accent1">
                    <a:lumMod val="50000"/>
                  </a:schemeClr>
                </a:solidFill>
                <a:latin typeface="+mn-lt"/>
                <a:cs typeface="+mn-cs"/>
              </a:rPr>
              <a:t>from the baseline, should be tracked and recorded.</a:t>
            </a:r>
          </a:p>
          <a:p>
            <a:pPr marL="342900" indent="-342900">
              <a:buFont typeface="Arial" pitchFamily="34" charset="0"/>
              <a:buChar char="•"/>
            </a:pPr>
            <a:r>
              <a:rPr lang="en-US" sz="2400" b="1" kern="0" dirty="0" smtClean="0">
                <a:solidFill>
                  <a:schemeClr val="accent1">
                    <a:lumMod val="50000"/>
                  </a:schemeClr>
                </a:solidFill>
                <a:latin typeface="+mn-lt"/>
                <a:cs typeface="+mn-cs"/>
              </a:rPr>
              <a:t>These </a:t>
            </a:r>
            <a:r>
              <a:rPr lang="en-US" sz="2400" b="1" kern="0" dirty="0" smtClean="0">
                <a:solidFill>
                  <a:srgbClr val="C00000"/>
                </a:solidFill>
                <a:latin typeface="+mn-lt"/>
                <a:cs typeface="+mn-cs"/>
              </a:rPr>
              <a:t>metrics</a:t>
            </a:r>
            <a:r>
              <a:rPr lang="en-US" sz="2400" b="1" kern="0" dirty="0" smtClean="0">
                <a:solidFill>
                  <a:schemeClr val="accent1">
                    <a:lumMod val="50000"/>
                  </a:schemeClr>
                </a:solidFill>
                <a:latin typeface="+mn-lt"/>
                <a:cs typeface="+mn-cs"/>
              </a:rPr>
              <a:t> will normally have been defined in the </a:t>
            </a:r>
            <a:r>
              <a:rPr lang="en-US" sz="2400" b="1" kern="0" dirty="0" smtClean="0">
                <a:solidFill>
                  <a:srgbClr val="FF0000"/>
                </a:solidFill>
                <a:latin typeface="+mn-lt"/>
                <a:cs typeface="+mn-cs"/>
              </a:rPr>
              <a:t>risk management plan</a:t>
            </a:r>
            <a:r>
              <a:rPr lang="en-US" sz="2400" b="1" kern="0" dirty="0" smtClean="0">
                <a:solidFill>
                  <a:schemeClr val="accent1">
                    <a:lumMod val="50000"/>
                  </a:schemeClr>
                </a:solidFill>
                <a:latin typeface="+mn-lt"/>
                <a:cs typeface="+mn-cs"/>
              </a:rPr>
              <a:t>.</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687909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6781800" cy="4308872"/>
          </a:xfrm>
          <a:prstGeom prst="rect">
            <a:avLst/>
          </a:prstGeom>
          <a:noFill/>
        </p:spPr>
        <p:txBody>
          <a:bodyPr wrap="square">
            <a:spAutoFit/>
          </a:bodyPr>
          <a:lstStyle/>
          <a:p>
            <a:pPr algn="ctr">
              <a:defRPr/>
            </a:pP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UNIT 11</a:t>
            </a:r>
          </a:p>
          <a:p>
            <a:pPr lvl="0" algn="ctr">
              <a:defRPr/>
            </a:pPr>
            <a:r>
              <a:rPr lang="en-US" sz="4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MONITOR AND CONTROL RISKS</a:t>
            </a: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a:t>
            </a: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a:t>
            </a: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MS(PM)-2 (A,B&amp;C)</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3" name="Content Placeholder 2"/>
          <p:cNvSpPr txBox="1">
            <a:spLocks/>
          </p:cNvSpPr>
          <p:nvPr/>
        </p:nvSpPr>
        <p:spPr>
          <a:xfrm>
            <a:off x="152400" y="1981200"/>
            <a:ext cx="8991600" cy="1295400"/>
          </a:xfrm>
          <a:prstGeom prst="rect">
            <a:avLst/>
          </a:prstGeom>
        </p:spPr>
        <p:txBody>
          <a:bodyPr/>
          <a:lstStyle/>
          <a:p>
            <a:r>
              <a:rPr lang="en-US" sz="2400" b="1" kern="0" dirty="0" smtClean="0">
                <a:solidFill>
                  <a:schemeClr val="accent1">
                    <a:lumMod val="50000"/>
                  </a:schemeClr>
                </a:solidFill>
                <a:latin typeface="+mn-lt"/>
                <a:cs typeface="+mn-cs"/>
              </a:rPr>
              <a:t>Techniques for Monitor and control Risk are given in Table D below:-</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13760"/>
            <a:ext cx="882967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222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524000"/>
            <a:ext cx="882967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483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8392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132854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33550"/>
            <a:ext cx="88392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100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54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977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3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Tree>
    <p:extLst>
      <p:ext uri="{BB962C8B-B14F-4D97-AF65-F5344CB8AC3E}">
        <p14:creationId xmlns:p14="http://schemas.microsoft.com/office/powerpoint/2010/main" val="684034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7543800" cy="404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3" y="1405890"/>
            <a:ext cx="90582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4120178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 y="4038600"/>
            <a:ext cx="89630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8" y="1524000"/>
            <a:ext cx="90392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5779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813" y="381000"/>
            <a:ext cx="7342187"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Techniques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424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9649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4154984"/>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Tree>
    <p:extLst>
      <p:ext uri="{BB962C8B-B14F-4D97-AF65-F5344CB8AC3E}">
        <p14:creationId xmlns:p14="http://schemas.microsoft.com/office/powerpoint/2010/main" val="3682848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LEARNING OBJECTIVE</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600200"/>
            <a:ext cx="8534400" cy="5105400"/>
          </a:xfrm>
          <a:prstGeom prst="rect">
            <a:avLst/>
          </a:prstGeom>
        </p:spPr>
        <p:txBody>
          <a:bodyPr/>
          <a:lstStyle/>
          <a:p>
            <a:pPr fontAlgn="auto">
              <a:lnSpc>
                <a:spcPct val="115000"/>
              </a:lnSpc>
              <a:spcBef>
                <a:spcPts val="0"/>
              </a:spcBef>
              <a:spcAft>
                <a:spcPts val="0"/>
              </a:spcAft>
              <a:defRPr/>
            </a:pPr>
            <a:r>
              <a:rPr lang="en-US" sz="3200" b="1" kern="0" dirty="0" smtClean="0">
                <a:solidFill>
                  <a:schemeClr val="accent1">
                    <a:lumMod val="50000"/>
                  </a:schemeClr>
                </a:solidFill>
                <a:latin typeface="+mn-lt"/>
                <a:cs typeface="+mn-cs"/>
              </a:rPr>
              <a:t>Understand </a:t>
            </a:r>
            <a:r>
              <a:rPr lang="en-US" sz="3200" b="1" kern="0" dirty="0">
                <a:solidFill>
                  <a:schemeClr val="accent1">
                    <a:lumMod val="50000"/>
                  </a:schemeClr>
                </a:solidFill>
                <a:latin typeface="+mn-lt"/>
                <a:cs typeface="+mn-cs"/>
              </a:rPr>
              <a:t>how to Monitor and Control the planned responses and keep an eye on any new risks.</a:t>
            </a:r>
          </a:p>
          <a:p>
            <a:pPr fontAlgn="auto">
              <a:lnSpc>
                <a:spcPct val="115000"/>
              </a:lnSpc>
              <a:spcBef>
                <a:spcPts val="0"/>
              </a:spcBef>
              <a:spcAft>
                <a:spcPts val="0"/>
              </a:spcAft>
              <a:defRPr/>
            </a:pPr>
            <a:endParaRPr lang="en-US" sz="3200" b="1" kern="0" dirty="0">
              <a:solidFill>
                <a:schemeClr val="accent1">
                  <a:lumMod val="50000"/>
                </a:schemeClr>
              </a:solidFill>
              <a:latin typeface="+mn-lt"/>
              <a:cs typeface="+mn-cs"/>
            </a:endParaRPr>
          </a:p>
          <a:p>
            <a:pPr fontAlgn="auto">
              <a:lnSpc>
                <a:spcPct val="115000"/>
              </a:lnSpc>
              <a:spcBef>
                <a:spcPts val="0"/>
              </a:spcBef>
              <a:spcAft>
                <a:spcPts val="0"/>
              </a:spcAft>
              <a:defRPr/>
            </a:pPr>
            <a:endParaRPr lang="en-US" sz="3200" b="1" kern="0" dirty="0">
              <a:solidFill>
                <a:schemeClr val="accent1">
                  <a:lumMod val="50000"/>
                </a:schemeClr>
              </a:solidFill>
              <a:latin typeface="+mn-lt"/>
              <a:cs typeface="+mn-cs"/>
            </a:endParaRPr>
          </a:p>
          <a:p>
            <a:pPr>
              <a:lnSpc>
                <a:spcPct val="115000"/>
              </a:lnSpc>
              <a:spcBef>
                <a:spcPts val="0"/>
              </a:spcBef>
              <a:spcAft>
                <a:spcPts val="0"/>
              </a:spcAft>
            </a:pPr>
            <a:endParaRPr lang="en-US" sz="3200" b="1" kern="0" dirty="0">
              <a:solidFill>
                <a:schemeClr val="accent1">
                  <a:lumMod val="50000"/>
                </a:schemeClr>
              </a:solidFill>
              <a:latin typeface="+mn-lt"/>
              <a:cs typeface="+mn-cs"/>
            </a:endParaRPr>
          </a:p>
          <a:p>
            <a:pPr algn="ctr">
              <a:lnSpc>
                <a:spcPct val="115000"/>
              </a:lnSpc>
              <a:spcBef>
                <a:spcPts val="0"/>
              </a:spcBef>
              <a:spcAft>
                <a:spcPts val="0"/>
              </a:spcAft>
            </a:pPr>
            <a:endParaRPr lang="en-US" sz="3200" b="1" kern="0" dirty="0">
              <a:solidFill>
                <a:schemeClr val="accent1">
                  <a:lumMod val="50000"/>
                </a:schemeClr>
              </a:solidFill>
              <a:latin typeface="+mn-lt"/>
              <a:cs typeface="+mn-cs"/>
            </a:endParaRPr>
          </a:p>
          <a:p>
            <a:pPr marL="0" marR="0" algn="ctr">
              <a:lnSpc>
                <a:spcPct val="115000"/>
              </a:lnSpc>
              <a:spcBef>
                <a:spcPts val="0"/>
              </a:spcBef>
              <a:spcAft>
                <a:spcPts val="0"/>
              </a:spcAft>
            </a:pPr>
            <a:endParaRPr lang="en-US" sz="3200" b="1" kern="0" dirty="0">
              <a:solidFill>
                <a:srgbClr val="FF6600"/>
              </a:solidFill>
              <a:latin typeface="+mn-lt"/>
              <a:cs typeface="+mn-cs"/>
            </a:endParaRPr>
          </a:p>
        </p:txBody>
      </p:sp>
      <p:sp>
        <p:nvSpPr>
          <p:cNvPr id="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p:txBody>
      </p:sp>
      <p:sp>
        <p:nvSpPr>
          <p:cNvPr id="3" name="Content Placeholder 2"/>
          <p:cNvSpPr txBox="1">
            <a:spLocks/>
          </p:cNvSpPr>
          <p:nvPr/>
        </p:nvSpPr>
        <p:spPr>
          <a:xfrm>
            <a:off x="152400" y="1752600"/>
            <a:ext cx="8991600" cy="4766846"/>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final control action of risk monitoring and controlling is to </a:t>
            </a:r>
            <a:r>
              <a:rPr lang="en-US" sz="2400" b="1" kern="0" dirty="0" smtClean="0">
                <a:solidFill>
                  <a:srgbClr val="C00000"/>
                </a:solidFill>
                <a:latin typeface="+mn-lt"/>
                <a:cs typeface="+mn-cs"/>
              </a:rPr>
              <a:t>record actual data </a:t>
            </a:r>
            <a:r>
              <a:rPr lang="en-US" sz="2400" b="1" kern="0" dirty="0" smtClean="0">
                <a:solidFill>
                  <a:schemeClr val="accent1">
                    <a:lumMod val="50000"/>
                  </a:schemeClr>
                </a:solidFill>
                <a:latin typeface="+mn-lt"/>
                <a:cs typeface="+mn-cs"/>
              </a:rPr>
              <a:t>for future use.</a:t>
            </a:r>
          </a:p>
          <a:p>
            <a:pPr marL="342900" indent="-342900">
              <a:buFont typeface="Arial" pitchFamily="34" charset="0"/>
              <a:buChar char="•"/>
            </a:pPr>
            <a:r>
              <a:rPr lang="en-US" sz="2400" b="1" kern="0" dirty="0" smtClean="0">
                <a:solidFill>
                  <a:schemeClr val="accent1">
                    <a:lumMod val="50000"/>
                  </a:schemeClr>
                </a:solidFill>
                <a:latin typeface="+mn-lt"/>
                <a:cs typeface="+mn-cs"/>
              </a:rPr>
              <a:t>This includes </a:t>
            </a:r>
            <a:r>
              <a:rPr lang="en-US" sz="2400" b="1" kern="0" dirty="0" smtClean="0">
                <a:solidFill>
                  <a:srgbClr val="C00000"/>
                </a:solidFill>
                <a:latin typeface="+mn-lt"/>
                <a:cs typeface="+mn-cs"/>
              </a:rPr>
              <a:t>all of the relevant information </a:t>
            </a:r>
            <a:r>
              <a:rPr lang="en-US" sz="2400" b="1" kern="0" dirty="0" smtClean="0">
                <a:solidFill>
                  <a:schemeClr val="accent1">
                    <a:lumMod val="50000"/>
                  </a:schemeClr>
                </a:solidFill>
                <a:latin typeface="+mn-lt"/>
                <a:cs typeface="+mn-cs"/>
              </a:rPr>
              <a:t>relating to risk management from start to finish of the project.</a:t>
            </a:r>
          </a:p>
          <a:p>
            <a:pPr marL="342900" indent="-342900">
              <a:buFont typeface="Arial" pitchFamily="34" charset="0"/>
              <a:buChar char="•"/>
            </a:pPr>
            <a:r>
              <a:rPr lang="en-US" sz="2400" b="1" kern="0" dirty="0" smtClean="0">
                <a:solidFill>
                  <a:schemeClr val="accent1">
                    <a:lumMod val="50000"/>
                  </a:schemeClr>
                </a:solidFill>
                <a:latin typeface="+mn-lt"/>
                <a:cs typeface="+mn-cs"/>
              </a:rPr>
              <a:t>The </a:t>
            </a:r>
            <a:r>
              <a:rPr lang="en-US" sz="2400" b="1" kern="0" dirty="0" smtClean="0">
                <a:solidFill>
                  <a:srgbClr val="C00000"/>
                </a:solidFill>
                <a:latin typeface="+mn-lt"/>
                <a:cs typeface="+mn-cs"/>
              </a:rPr>
              <a:t>definition of </a:t>
            </a:r>
            <a:r>
              <a:rPr lang="en-US" sz="2400" b="1" kern="0" dirty="0" smtClean="0">
                <a:solidFill>
                  <a:schemeClr val="accent1">
                    <a:lumMod val="50000"/>
                  </a:schemeClr>
                </a:solidFill>
                <a:latin typeface="+mn-lt"/>
                <a:cs typeface="+mn-cs"/>
              </a:rPr>
              <a:t>what </a:t>
            </a:r>
            <a:r>
              <a:rPr lang="en-US" sz="2400" b="1" kern="0" dirty="0" smtClean="0">
                <a:solidFill>
                  <a:srgbClr val="C00000"/>
                </a:solidFill>
                <a:latin typeface="+mn-lt"/>
                <a:cs typeface="+mn-cs"/>
              </a:rPr>
              <a:t>this information </a:t>
            </a:r>
            <a:r>
              <a:rPr lang="en-US" sz="2400" b="1" kern="0" dirty="0" smtClean="0">
                <a:solidFill>
                  <a:schemeClr val="accent1">
                    <a:lumMod val="50000"/>
                  </a:schemeClr>
                </a:solidFill>
                <a:latin typeface="+mn-lt"/>
                <a:cs typeface="+mn-cs"/>
              </a:rPr>
              <a:t>must include, as well as the </a:t>
            </a:r>
            <a:r>
              <a:rPr lang="en-US" sz="2400" b="1" kern="0" dirty="0" smtClean="0">
                <a:solidFill>
                  <a:srgbClr val="FF6600"/>
                </a:solidFill>
                <a:latin typeface="+mn-lt"/>
                <a:cs typeface="+mn-cs"/>
              </a:rPr>
              <a:t>storage mechanism</a:t>
            </a:r>
            <a:r>
              <a:rPr lang="en-US" sz="2400" b="1" kern="0" dirty="0" smtClean="0">
                <a:solidFill>
                  <a:schemeClr val="accent1">
                    <a:lumMod val="50000"/>
                  </a:schemeClr>
                </a:solidFill>
                <a:latin typeface="+mn-lt"/>
                <a:cs typeface="+mn-cs"/>
              </a:rPr>
              <a:t>, should have been previously specified in the </a:t>
            </a:r>
            <a:r>
              <a:rPr lang="en-US" sz="2400" b="1" kern="0" dirty="0" smtClean="0">
                <a:solidFill>
                  <a:srgbClr val="FF0000"/>
                </a:solidFill>
                <a:latin typeface="+mn-lt"/>
                <a:cs typeface="+mn-cs"/>
              </a:rPr>
              <a:t>risk management plan</a:t>
            </a:r>
            <a:r>
              <a:rPr lang="en-US" sz="2400" b="1" kern="0" dirty="0" smtClean="0">
                <a:solidFill>
                  <a:schemeClr val="accent1">
                    <a:lumMod val="50000"/>
                  </a:schemeClr>
                </a:solidFill>
                <a:latin typeface="+mn-lt"/>
                <a:cs typeface="+mn-cs"/>
              </a:rPr>
              <a:t>.</a:t>
            </a:r>
          </a:p>
          <a:p>
            <a:pPr marL="342900" indent="-342900">
              <a:buFont typeface="Arial" pitchFamily="34" charset="0"/>
              <a:buChar char="•"/>
            </a:pPr>
            <a:r>
              <a:rPr lang="en-US" sz="2400" b="1" kern="0" dirty="0" smtClean="0">
                <a:solidFill>
                  <a:schemeClr val="accent1">
                    <a:lumMod val="50000"/>
                  </a:schemeClr>
                </a:solidFill>
                <a:latin typeface="+mn-lt"/>
                <a:cs typeface="+mn-cs"/>
              </a:rPr>
              <a:t>The </a:t>
            </a:r>
            <a:r>
              <a:rPr lang="en-US" sz="2400" b="1" kern="0" dirty="0" smtClean="0">
                <a:solidFill>
                  <a:srgbClr val="C00000"/>
                </a:solidFill>
                <a:latin typeface="+mn-lt"/>
                <a:cs typeface="+mn-cs"/>
              </a:rPr>
              <a:t>goal</a:t>
            </a:r>
            <a:r>
              <a:rPr lang="en-US" sz="2400" b="1" kern="0" dirty="0" smtClean="0">
                <a:solidFill>
                  <a:schemeClr val="accent1">
                    <a:lumMod val="50000"/>
                  </a:schemeClr>
                </a:solidFill>
                <a:latin typeface="+mn-lt"/>
                <a:cs typeface="+mn-cs"/>
              </a:rPr>
              <a:t> is to ensure that the significant risk management information is recorded to provide concrete data to the </a:t>
            </a:r>
            <a:r>
              <a:rPr lang="en-US" sz="2400" b="1" kern="0" dirty="0" smtClean="0">
                <a:solidFill>
                  <a:srgbClr val="FF0000"/>
                </a:solidFill>
                <a:latin typeface="+mn-lt"/>
                <a:cs typeface="+mn-cs"/>
              </a:rPr>
              <a:t>lessons learned </a:t>
            </a:r>
            <a:r>
              <a:rPr lang="en-US" sz="2400" b="1" kern="0" dirty="0" smtClean="0">
                <a:solidFill>
                  <a:schemeClr val="accent1">
                    <a:lumMod val="50000"/>
                  </a:schemeClr>
                </a:solidFill>
                <a:latin typeface="+mn-lt"/>
                <a:cs typeface="+mn-cs"/>
              </a:rPr>
              <a:t>process for inclusion in a lessons learned </a:t>
            </a:r>
            <a:r>
              <a:rPr lang="en-US" sz="2400" b="1" kern="0" dirty="0" smtClean="0">
                <a:solidFill>
                  <a:srgbClr val="FF6600"/>
                </a:solidFill>
                <a:latin typeface="+mn-lt"/>
                <a:cs typeface="+mn-cs"/>
              </a:rPr>
              <a:t>document, report, or other communication vehicle.</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264595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p:txBody>
      </p:sp>
      <p:sp>
        <p:nvSpPr>
          <p:cNvPr id="3" name="Content Placeholder 2"/>
          <p:cNvSpPr txBox="1">
            <a:spLocks/>
          </p:cNvSpPr>
          <p:nvPr/>
        </p:nvSpPr>
        <p:spPr>
          <a:xfrm>
            <a:off x="152400" y="1752600"/>
            <a:ext cx="8991600" cy="4766846"/>
          </a:xfrm>
          <a:prstGeom prst="rect">
            <a:avLst/>
          </a:prstGeom>
        </p:spPr>
        <p:txBody>
          <a:bodyPr/>
          <a:lstStyle/>
          <a:p>
            <a:r>
              <a:rPr lang="en-US" sz="2000" b="1" kern="0" dirty="0" smtClean="0">
                <a:solidFill>
                  <a:schemeClr val="accent1">
                    <a:lumMod val="50000"/>
                  </a:schemeClr>
                </a:solidFill>
                <a:latin typeface="+mn-lt"/>
                <a:cs typeface="+mn-cs"/>
              </a:rPr>
              <a:t>Typical information includes the following:-</a:t>
            </a:r>
          </a:p>
          <a:p>
            <a:pPr marL="342900" indent="-342900">
              <a:buFont typeface="Arial" pitchFamily="34" charset="0"/>
              <a:buChar char="•"/>
            </a:pPr>
            <a:r>
              <a:rPr lang="en-US" sz="2000" b="1" kern="0" dirty="0" smtClean="0">
                <a:solidFill>
                  <a:schemeClr val="accent1">
                    <a:lumMod val="50000"/>
                  </a:schemeClr>
                </a:solidFill>
                <a:latin typeface="+mn-lt"/>
                <a:cs typeface="+mn-cs"/>
              </a:rPr>
              <a:t>For </a:t>
            </a:r>
            <a:r>
              <a:rPr lang="en-US" sz="2000" b="1" kern="0" dirty="0" smtClean="0">
                <a:solidFill>
                  <a:srgbClr val="C00000"/>
                </a:solidFill>
                <a:latin typeface="+mn-lt"/>
                <a:cs typeface="+mn-cs"/>
              </a:rPr>
              <a:t>each identified risk or type of risk</a:t>
            </a:r>
            <a:r>
              <a:rPr lang="en-US" sz="2000" b="1" kern="0" dirty="0" smtClean="0">
                <a:solidFill>
                  <a:schemeClr val="accent1">
                    <a:lumMod val="50000"/>
                  </a:schemeClr>
                </a:solidFill>
                <a:latin typeface="+mn-lt"/>
                <a:cs typeface="+mn-cs"/>
              </a:rPr>
              <a:t>, </a:t>
            </a:r>
          </a:p>
          <a:p>
            <a:r>
              <a:rPr lang="en-US" sz="2000" b="1" kern="0" dirty="0">
                <a:solidFill>
                  <a:schemeClr val="accent1">
                    <a:lumMod val="50000"/>
                  </a:schemeClr>
                </a:solidFill>
                <a:latin typeface="+mn-lt"/>
                <a:cs typeface="+mn-cs"/>
              </a:rPr>
              <a:t>	</a:t>
            </a:r>
            <a:r>
              <a:rPr lang="en-US" sz="2000" b="1" kern="0" dirty="0" smtClean="0">
                <a:solidFill>
                  <a:srgbClr val="FF0000"/>
                </a:solidFill>
                <a:latin typeface="+mn-lt"/>
                <a:cs typeface="+mn-cs"/>
              </a:rPr>
              <a:t>whether it occurred</a:t>
            </a:r>
            <a:r>
              <a:rPr lang="en-US" sz="2000" b="1" kern="0" dirty="0" smtClean="0">
                <a:solidFill>
                  <a:schemeClr val="accent1">
                    <a:lumMod val="50000"/>
                  </a:schemeClr>
                </a:solidFill>
                <a:latin typeface="+mn-lt"/>
                <a:cs typeface="+mn-cs"/>
              </a:rPr>
              <a:t>, and if so,</a:t>
            </a:r>
            <a:r>
              <a:rPr lang="en-US" sz="2000" b="1" kern="0" dirty="0" smtClean="0">
                <a:solidFill>
                  <a:srgbClr val="FF0000"/>
                </a:solidFill>
                <a:latin typeface="+mn-lt"/>
                <a:cs typeface="+mn-cs"/>
              </a:rPr>
              <a:t> when </a:t>
            </a:r>
            <a:r>
              <a:rPr lang="en-US" sz="2000" b="1" kern="0" dirty="0" smtClean="0">
                <a:solidFill>
                  <a:schemeClr val="accent1">
                    <a:lumMod val="50000"/>
                  </a:schemeClr>
                </a:solidFill>
                <a:latin typeface="+mn-lt"/>
                <a:cs typeface="+mn-cs"/>
              </a:rPr>
              <a:t>and </a:t>
            </a:r>
            <a:r>
              <a:rPr lang="en-US" sz="2000" b="1" kern="0" dirty="0" smtClean="0">
                <a:solidFill>
                  <a:srgbClr val="FF0000"/>
                </a:solidFill>
                <a:latin typeface="+mn-lt"/>
                <a:cs typeface="+mn-cs"/>
              </a:rPr>
              <a:t>how often</a:t>
            </a:r>
            <a:r>
              <a:rPr lang="en-US" sz="2000" b="1" kern="0" dirty="0" smtClean="0">
                <a:solidFill>
                  <a:schemeClr val="accent1">
                    <a:lumMod val="50000"/>
                  </a:schemeClr>
                </a:solidFill>
                <a:latin typeface="+mn-lt"/>
                <a:cs typeface="+mn-cs"/>
              </a:rPr>
              <a:t>. 	</a:t>
            </a:r>
            <a:r>
              <a:rPr lang="en-US" sz="2000" b="1" kern="0" dirty="0" smtClean="0">
                <a:solidFill>
                  <a:srgbClr val="C00000"/>
                </a:solidFill>
                <a:latin typeface="+mn-lt"/>
                <a:cs typeface="+mn-cs"/>
              </a:rPr>
              <a:t>All relevant data </a:t>
            </a:r>
            <a:r>
              <a:rPr lang="en-US" sz="2000" b="1" kern="0" dirty="0" smtClean="0">
                <a:solidFill>
                  <a:schemeClr val="accent1">
                    <a:lumMod val="50000"/>
                  </a:schemeClr>
                </a:solidFill>
                <a:latin typeface="+mn-lt"/>
                <a:cs typeface="+mn-cs"/>
              </a:rPr>
              <a:t>should be recorded: </a:t>
            </a:r>
          </a:p>
          <a:p>
            <a:r>
              <a:rPr lang="en-US" sz="2000" b="1" kern="0" dirty="0">
                <a:solidFill>
                  <a:schemeClr val="accent1">
                    <a:lumMod val="50000"/>
                  </a:schemeClr>
                </a:solidFill>
                <a:latin typeface="+mn-lt"/>
                <a:cs typeface="+mn-cs"/>
              </a:rPr>
              <a:t>	</a:t>
            </a:r>
            <a:r>
              <a:rPr lang="en-US" sz="2000" b="1" kern="0" dirty="0" smtClean="0">
                <a:solidFill>
                  <a:schemeClr val="accent1">
                    <a:lumMod val="50000"/>
                  </a:schemeClr>
                </a:solidFill>
                <a:latin typeface="+mn-lt"/>
                <a:cs typeface="+mn-cs"/>
              </a:rPr>
              <a:t>	</a:t>
            </a:r>
            <a:r>
              <a:rPr lang="en-US" sz="2000" b="1" kern="0" dirty="0" smtClean="0">
                <a:solidFill>
                  <a:srgbClr val="FF6600"/>
                </a:solidFill>
                <a:latin typeface="+mn-lt"/>
                <a:cs typeface="+mn-cs"/>
              </a:rPr>
              <a:t>impact</a:t>
            </a:r>
            <a:r>
              <a:rPr lang="en-US" sz="2000" b="1" kern="0" dirty="0" smtClean="0">
                <a:solidFill>
                  <a:schemeClr val="accent1">
                    <a:lumMod val="50000"/>
                  </a:schemeClr>
                </a:solidFill>
                <a:latin typeface="+mn-lt"/>
                <a:cs typeface="+mn-cs"/>
              </a:rPr>
              <a:t>, </a:t>
            </a:r>
          </a:p>
          <a:p>
            <a:r>
              <a:rPr lang="en-US" sz="2000" b="1" kern="0" dirty="0">
                <a:solidFill>
                  <a:schemeClr val="accent1">
                    <a:lumMod val="50000"/>
                  </a:schemeClr>
                </a:solidFill>
                <a:latin typeface="+mn-lt"/>
                <a:cs typeface="+mn-cs"/>
              </a:rPr>
              <a:t>	</a:t>
            </a:r>
            <a:r>
              <a:rPr lang="en-US" sz="2000" b="1" kern="0" dirty="0" smtClean="0">
                <a:solidFill>
                  <a:schemeClr val="accent1">
                    <a:lumMod val="50000"/>
                  </a:schemeClr>
                </a:solidFill>
                <a:latin typeface="+mn-lt"/>
                <a:cs typeface="+mn-cs"/>
              </a:rPr>
              <a:t>	</a:t>
            </a:r>
            <a:r>
              <a:rPr lang="en-US" sz="2000" b="1" kern="0" dirty="0" smtClean="0">
                <a:solidFill>
                  <a:srgbClr val="FF6600"/>
                </a:solidFill>
                <a:latin typeface="+mn-lt"/>
                <a:cs typeface="+mn-cs"/>
              </a:rPr>
              <a:t>effectiveness of detection </a:t>
            </a:r>
            <a:r>
              <a:rPr lang="en-US" sz="2000" b="1" kern="0" dirty="0" smtClean="0">
                <a:solidFill>
                  <a:schemeClr val="accent1">
                    <a:lumMod val="50000"/>
                  </a:schemeClr>
                </a:solidFill>
                <a:latin typeface="+mn-lt"/>
                <a:cs typeface="+mn-cs"/>
              </a:rPr>
              <a:t>and </a:t>
            </a:r>
          </a:p>
          <a:p>
            <a:r>
              <a:rPr lang="en-US" sz="2000" b="1" kern="0" dirty="0">
                <a:solidFill>
                  <a:schemeClr val="accent1">
                    <a:lumMod val="50000"/>
                  </a:schemeClr>
                </a:solidFill>
                <a:latin typeface="+mn-lt"/>
                <a:cs typeface="+mn-cs"/>
              </a:rPr>
              <a:t>	</a:t>
            </a:r>
            <a:r>
              <a:rPr lang="en-US" sz="2000" b="1" kern="0" dirty="0" smtClean="0">
                <a:solidFill>
                  <a:schemeClr val="accent1">
                    <a:lumMod val="50000"/>
                  </a:schemeClr>
                </a:solidFill>
                <a:latin typeface="+mn-lt"/>
                <a:cs typeface="+mn-cs"/>
              </a:rPr>
              <a:t>			 </a:t>
            </a:r>
            <a:r>
              <a:rPr lang="en-US" sz="2000" b="1" kern="0" dirty="0" smtClean="0">
                <a:solidFill>
                  <a:srgbClr val="FF6600"/>
                </a:solidFill>
                <a:latin typeface="+mn-lt"/>
                <a:cs typeface="+mn-cs"/>
              </a:rPr>
              <a:t>of response</a:t>
            </a:r>
            <a:r>
              <a:rPr lang="en-US" sz="2000" b="1" kern="0" dirty="0" smtClean="0">
                <a:solidFill>
                  <a:schemeClr val="accent1">
                    <a:lumMod val="50000"/>
                  </a:schemeClr>
                </a:solidFill>
                <a:latin typeface="+mn-lt"/>
                <a:cs typeface="+mn-cs"/>
              </a:rPr>
              <a:t>, and </a:t>
            </a:r>
          </a:p>
          <a:p>
            <a:r>
              <a:rPr lang="en-US" sz="2000" b="1" kern="0" dirty="0">
                <a:solidFill>
                  <a:schemeClr val="accent1">
                    <a:lumMod val="50000"/>
                  </a:schemeClr>
                </a:solidFill>
                <a:latin typeface="+mn-lt"/>
                <a:cs typeface="+mn-cs"/>
              </a:rPr>
              <a:t>	</a:t>
            </a:r>
            <a:r>
              <a:rPr lang="en-US" sz="2000" b="1" kern="0" dirty="0" smtClean="0">
                <a:solidFill>
                  <a:schemeClr val="accent1">
                    <a:lumMod val="50000"/>
                  </a:schemeClr>
                </a:solidFill>
                <a:latin typeface="+mn-lt"/>
                <a:cs typeface="+mn-cs"/>
              </a:rPr>
              <a:t>	any </a:t>
            </a:r>
            <a:r>
              <a:rPr lang="en-US" sz="2000" b="1" kern="0" dirty="0" smtClean="0">
                <a:solidFill>
                  <a:srgbClr val="FF6600"/>
                </a:solidFill>
                <a:latin typeface="+mn-lt"/>
                <a:cs typeface="+mn-cs"/>
              </a:rPr>
              <a:t>unplanned</a:t>
            </a:r>
            <a:r>
              <a:rPr lang="en-US" sz="2000" b="1" kern="0" dirty="0" smtClean="0">
                <a:solidFill>
                  <a:schemeClr val="accent1">
                    <a:lumMod val="50000"/>
                  </a:schemeClr>
                </a:solidFill>
                <a:latin typeface="+mn-lt"/>
                <a:cs typeface="+mn-cs"/>
              </a:rPr>
              <a:t>, </a:t>
            </a:r>
          </a:p>
          <a:p>
            <a:r>
              <a:rPr lang="en-US" sz="2000" b="1" kern="0" dirty="0">
                <a:solidFill>
                  <a:schemeClr val="accent1">
                    <a:lumMod val="50000"/>
                  </a:schemeClr>
                </a:solidFill>
                <a:latin typeface="+mn-lt"/>
                <a:cs typeface="+mn-cs"/>
              </a:rPr>
              <a:t>	</a:t>
            </a:r>
            <a:r>
              <a:rPr lang="en-US" sz="2000" b="1" kern="0" dirty="0" smtClean="0">
                <a:solidFill>
                  <a:schemeClr val="accent1">
                    <a:lumMod val="50000"/>
                  </a:schemeClr>
                </a:solidFill>
                <a:latin typeface="+mn-lt"/>
                <a:cs typeface="+mn-cs"/>
              </a:rPr>
              <a:t>	</a:t>
            </a:r>
            <a:r>
              <a:rPr lang="en-US" sz="2000" b="1" kern="0" dirty="0" smtClean="0">
                <a:solidFill>
                  <a:srgbClr val="FF6600"/>
                </a:solidFill>
                <a:latin typeface="+mn-lt"/>
                <a:cs typeface="+mn-cs"/>
              </a:rPr>
              <a:t>additional actions </a:t>
            </a:r>
            <a:r>
              <a:rPr lang="en-US" sz="2000" b="1" kern="0" dirty="0" smtClean="0">
                <a:solidFill>
                  <a:schemeClr val="accent1">
                    <a:lumMod val="50000"/>
                  </a:schemeClr>
                </a:solidFill>
                <a:latin typeface="+mn-lt"/>
                <a:cs typeface="+mn-cs"/>
              </a:rPr>
              <a:t>that were carried out.</a:t>
            </a:r>
          </a:p>
          <a:p>
            <a:pPr marL="342900" indent="-342900">
              <a:buFont typeface="Arial" pitchFamily="34" charset="0"/>
              <a:buChar char="•"/>
            </a:pPr>
            <a:r>
              <a:rPr lang="en-US" sz="2000" b="1" kern="0" dirty="0" smtClean="0">
                <a:solidFill>
                  <a:schemeClr val="accent1">
                    <a:lumMod val="50000"/>
                  </a:schemeClr>
                </a:solidFill>
                <a:latin typeface="+mn-lt"/>
                <a:cs typeface="+mn-cs"/>
              </a:rPr>
              <a:t>Effectiveness of </a:t>
            </a:r>
            <a:r>
              <a:rPr lang="en-US" sz="2000" b="1" kern="0" dirty="0" smtClean="0">
                <a:solidFill>
                  <a:srgbClr val="C00000"/>
                </a:solidFill>
                <a:latin typeface="+mn-lt"/>
                <a:cs typeface="+mn-cs"/>
              </a:rPr>
              <a:t>avoidance or exploitation </a:t>
            </a:r>
            <a:r>
              <a:rPr lang="en-US" sz="2000" b="1" kern="0" dirty="0" smtClean="0">
                <a:solidFill>
                  <a:schemeClr val="accent1">
                    <a:lumMod val="50000"/>
                  </a:schemeClr>
                </a:solidFill>
                <a:latin typeface="+mn-lt"/>
                <a:cs typeface="+mn-cs"/>
              </a:rPr>
              <a:t>actions.</a:t>
            </a:r>
          </a:p>
          <a:p>
            <a:pPr marL="342900" indent="-342900">
              <a:buFont typeface="Arial" pitchFamily="34" charset="0"/>
              <a:buChar char="•"/>
            </a:pPr>
            <a:r>
              <a:rPr lang="en-US" sz="2000" b="1" kern="0" dirty="0" smtClean="0">
                <a:solidFill>
                  <a:schemeClr val="accent1">
                    <a:lumMod val="50000"/>
                  </a:schemeClr>
                </a:solidFill>
                <a:latin typeface="+mn-lt"/>
                <a:cs typeface="+mn-cs"/>
              </a:rPr>
              <a:t>Effectiveness of </a:t>
            </a:r>
            <a:r>
              <a:rPr lang="en-US" sz="2000" b="1" kern="0" dirty="0" smtClean="0">
                <a:solidFill>
                  <a:srgbClr val="C00000"/>
                </a:solidFill>
                <a:latin typeface="+mn-lt"/>
                <a:cs typeface="+mn-cs"/>
              </a:rPr>
              <a:t>transfer and sharing </a:t>
            </a:r>
            <a:r>
              <a:rPr lang="en-US" sz="2000" b="1" kern="0" dirty="0" smtClean="0">
                <a:solidFill>
                  <a:schemeClr val="accent1">
                    <a:lumMod val="50000"/>
                  </a:schemeClr>
                </a:solidFill>
                <a:latin typeface="+mn-lt"/>
                <a:cs typeface="+mn-cs"/>
              </a:rPr>
              <a:t>actions.</a:t>
            </a:r>
          </a:p>
          <a:p>
            <a:pPr marL="342900" indent="-342900">
              <a:buFont typeface="Arial" pitchFamily="34" charset="0"/>
              <a:buChar char="•"/>
            </a:pPr>
            <a:r>
              <a:rPr lang="en-US" sz="2000" b="1" kern="0" dirty="0" smtClean="0">
                <a:solidFill>
                  <a:srgbClr val="C00000"/>
                </a:solidFill>
                <a:latin typeface="+mn-lt"/>
                <a:cs typeface="+mn-cs"/>
              </a:rPr>
              <a:t>Unexpected or undocumented risks </a:t>
            </a:r>
            <a:r>
              <a:rPr lang="en-US" sz="2000" b="1" kern="0" dirty="0" smtClean="0">
                <a:solidFill>
                  <a:schemeClr val="accent1">
                    <a:lumMod val="50000"/>
                  </a:schemeClr>
                </a:solidFill>
                <a:latin typeface="+mn-lt"/>
                <a:cs typeface="+mn-cs"/>
              </a:rPr>
              <a:t>which occurred and data about them.</a:t>
            </a:r>
          </a:p>
          <a:p>
            <a:pPr marL="342900" indent="-342900">
              <a:buFont typeface="Arial" pitchFamily="34" charset="0"/>
              <a:buChar char="•"/>
            </a:pPr>
            <a:r>
              <a:rPr lang="en-US" sz="2000" b="1" kern="0" dirty="0" smtClean="0">
                <a:solidFill>
                  <a:schemeClr val="accent1">
                    <a:lumMod val="50000"/>
                  </a:schemeClr>
                </a:solidFill>
                <a:latin typeface="+mn-lt"/>
                <a:cs typeface="+mn-cs"/>
              </a:rPr>
              <a:t>Effectiveness of </a:t>
            </a:r>
            <a:r>
              <a:rPr lang="en-US" sz="2000" b="1" kern="0" dirty="0" smtClean="0">
                <a:solidFill>
                  <a:srgbClr val="C00000"/>
                </a:solidFill>
                <a:latin typeface="+mn-lt"/>
                <a:cs typeface="+mn-cs"/>
              </a:rPr>
              <a:t>risk mitigation and enhancement </a:t>
            </a:r>
            <a:r>
              <a:rPr lang="en-US" sz="2000" b="1" kern="0" dirty="0" smtClean="0">
                <a:solidFill>
                  <a:schemeClr val="accent1">
                    <a:lumMod val="50000"/>
                  </a:schemeClr>
                </a:solidFill>
                <a:latin typeface="+mn-lt"/>
                <a:cs typeface="+mn-cs"/>
              </a:rPr>
              <a:t>actions.</a:t>
            </a:r>
          </a:p>
          <a:p>
            <a:pPr marL="342900" indent="-342900">
              <a:buFont typeface="Arial" pitchFamily="34" charset="0"/>
              <a:buChar char="•"/>
            </a:pPr>
            <a:r>
              <a:rPr lang="en-US" sz="2000" b="1" kern="0" dirty="0" smtClean="0">
                <a:solidFill>
                  <a:schemeClr val="accent1">
                    <a:lumMod val="50000"/>
                  </a:schemeClr>
                </a:solidFill>
                <a:latin typeface="+mn-lt"/>
                <a:cs typeface="+mn-cs"/>
              </a:rPr>
              <a:t>Occurrence of </a:t>
            </a:r>
            <a:r>
              <a:rPr lang="en-US" sz="2000" b="1" kern="0" dirty="0" smtClean="0">
                <a:solidFill>
                  <a:srgbClr val="C00000"/>
                </a:solidFill>
                <a:latin typeface="+mn-lt"/>
                <a:cs typeface="+mn-cs"/>
              </a:rPr>
              <a:t>accepted threats or opportunities</a:t>
            </a:r>
            <a:r>
              <a:rPr lang="en-US" sz="2000" b="1" kern="0" dirty="0" smtClean="0">
                <a:solidFill>
                  <a:schemeClr val="accent1">
                    <a:lumMod val="50000"/>
                  </a:schemeClr>
                </a:solidFill>
                <a:latin typeface="+mn-lt"/>
                <a:cs typeface="+mn-cs"/>
              </a:rPr>
              <a:t>.</a:t>
            </a:r>
            <a:endParaRPr lang="en-US" sz="2000" b="1" kern="0" dirty="0" smtClean="0">
              <a:solidFill>
                <a:srgbClr val="FF6600"/>
              </a:solidFill>
              <a:latin typeface="+mn-lt"/>
              <a:cs typeface="+mn-cs"/>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965425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Documenting the Results</a:t>
            </a:r>
          </a:p>
        </p:txBody>
      </p:sp>
      <p:sp>
        <p:nvSpPr>
          <p:cNvPr id="3" name="Content Placeholder 2"/>
          <p:cNvSpPr txBox="1">
            <a:spLocks/>
          </p:cNvSpPr>
          <p:nvPr/>
        </p:nvSpPr>
        <p:spPr>
          <a:xfrm>
            <a:off x="152400" y="1752600"/>
            <a:ext cx="8991600" cy="4766846"/>
          </a:xfrm>
          <a:prstGeom prst="rect">
            <a:avLst/>
          </a:prstGeom>
        </p:spPr>
        <p:txBody>
          <a:bodyPr/>
          <a:lstStyle/>
          <a:p>
            <a:pPr marL="342900" indent="-342900">
              <a:buFont typeface="Arial" pitchFamily="34" charset="0"/>
              <a:buChar char="•"/>
            </a:pPr>
            <a:r>
              <a:rPr lang="en-US" sz="2400" b="1" kern="0" dirty="0" smtClean="0">
                <a:solidFill>
                  <a:srgbClr val="C00000"/>
                </a:solidFill>
                <a:latin typeface="+mn-lt"/>
                <a:cs typeface="+mn-cs"/>
              </a:rPr>
              <a:t>Consolidated information </a:t>
            </a:r>
            <a:r>
              <a:rPr lang="en-US" sz="2400" b="1" kern="0" dirty="0" smtClean="0">
                <a:solidFill>
                  <a:schemeClr val="accent1">
                    <a:lumMod val="50000"/>
                  </a:schemeClr>
                </a:solidFill>
                <a:latin typeface="+mn-lt"/>
                <a:cs typeface="+mn-cs"/>
              </a:rPr>
              <a:t>should be provided on the </a:t>
            </a:r>
            <a:r>
              <a:rPr lang="en-US" sz="2400" b="1" kern="0" dirty="0" smtClean="0">
                <a:solidFill>
                  <a:srgbClr val="FF0000"/>
                </a:solidFill>
                <a:latin typeface="+mn-lt"/>
                <a:cs typeface="+mn-cs"/>
              </a:rPr>
              <a:t>level of effort expended</a:t>
            </a:r>
            <a:r>
              <a:rPr lang="en-US" sz="2400" b="1" kern="0" dirty="0" smtClean="0">
                <a:solidFill>
                  <a:schemeClr val="accent1">
                    <a:lumMod val="50000"/>
                  </a:schemeClr>
                </a:solidFill>
                <a:latin typeface="+mn-lt"/>
                <a:cs typeface="+mn-cs"/>
              </a:rPr>
              <a:t>.</a:t>
            </a:r>
          </a:p>
          <a:p>
            <a:pPr marL="342900" indent="-342900">
              <a:buFont typeface="Arial" pitchFamily="34" charset="0"/>
              <a:buChar char="•"/>
            </a:pPr>
            <a:r>
              <a:rPr lang="en-US" sz="2400" b="1" kern="0" dirty="0" smtClean="0">
                <a:solidFill>
                  <a:srgbClr val="C00000"/>
                </a:solidFill>
                <a:latin typeface="+mn-lt"/>
                <a:cs typeface="+mn-cs"/>
              </a:rPr>
              <a:t>Costs and benefits </a:t>
            </a:r>
            <a:r>
              <a:rPr lang="en-US" sz="2400" b="1" kern="0" dirty="0" smtClean="0">
                <a:solidFill>
                  <a:schemeClr val="accent1">
                    <a:lumMod val="50000"/>
                  </a:schemeClr>
                </a:solidFill>
                <a:latin typeface="+mn-lt"/>
                <a:cs typeface="+mn-cs"/>
              </a:rPr>
              <a:t>to the project of risk management activities should also be provided.</a:t>
            </a:r>
          </a:p>
          <a:p>
            <a:pPr marL="342900" indent="-342900">
              <a:buFont typeface="Arial" pitchFamily="34" charset="0"/>
              <a:buChar char="•"/>
            </a:pPr>
            <a:r>
              <a:rPr lang="en-US" sz="2400" b="1" kern="0" dirty="0" smtClean="0">
                <a:solidFill>
                  <a:schemeClr val="accent1">
                    <a:lumMod val="50000"/>
                  </a:schemeClr>
                </a:solidFill>
                <a:latin typeface="+mn-lt"/>
                <a:cs typeface="+mn-cs"/>
              </a:rPr>
              <a:t>This information will need to be </a:t>
            </a:r>
            <a:r>
              <a:rPr lang="en-US" sz="2400" b="1" kern="0" dirty="0" smtClean="0">
                <a:solidFill>
                  <a:srgbClr val="C00000"/>
                </a:solidFill>
                <a:latin typeface="+mn-lt"/>
                <a:cs typeface="+mn-cs"/>
              </a:rPr>
              <a:t>archived and indexed </a:t>
            </a:r>
            <a:r>
              <a:rPr lang="en-US" sz="2400" b="1" kern="0" dirty="0" smtClean="0">
                <a:solidFill>
                  <a:schemeClr val="accent1">
                    <a:lumMod val="50000"/>
                  </a:schemeClr>
                </a:solidFill>
                <a:latin typeface="+mn-lt"/>
                <a:cs typeface="+mn-cs"/>
              </a:rPr>
              <a:t>in a manner that will </a:t>
            </a:r>
            <a:r>
              <a:rPr lang="en-US" sz="2400" b="1" kern="0" dirty="0" smtClean="0">
                <a:solidFill>
                  <a:srgbClr val="FF0000"/>
                </a:solidFill>
                <a:latin typeface="+mn-lt"/>
                <a:cs typeface="+mn-cs"/>
              </a:rPr>
              <a:t>facilitate retrieval </a:t>
            </a:r>
            <a:r>
              <a:rPr lang="en-US" sz="2400" b="1" kern="0" dirty="0" smtClean="0">
                <a:solidFill>
                  <a:schemeClr val="accent1">
                    <a:lumMod val="50000"/>
                  </a:schemeClr>
                </a:solidFill>
                <a:latin typeface="+mn-lt"/>
                <a:cs typeface="+mn-cs"/>
              </a:rPr>
              <a:t>for easy review </a:t>
            </a:r>
          </a:p>
          <a:p>
            <a:pPr marL="800100" lvl="1" indent="-342900">
              <a:buFont typeface="Arial" pitchFamily="34" charset="0"/>
              <a:buChar char="•"/>
            </a:pPr>
            <a:r>
              <a:rPr lang="en-US" sz="2400" b="1" kern="0" dirty="0" smtClean="0">
                <a:solidFill>
                  <a:srgbClr val="FF6600"/>
                </a:solidFill>
                <a:latin typeface="+mn-lt"/>
                <a:cs typeface="+mn-cs"/>
              </a:rPr>
              <a:t>during the project, </a:t>
            </a:r>
          </a:p>
          <a:p>
            <a:pPr marL="800100" lvl="1" indent="-342900">
              <a:buFont typeface="Arial" pitchFamily="34" charset="0"/>
              <a:buChar char="•"/>
            </a:pPr>
            <a:r>
              <a:rPr lang="en-US" sz="2400" b="1" kern="0" dirty="0" smtClean="0">
                <a:solidFill>
                  <a:srgbClr val="FF6600"/>
                </a:solidFill>
                <a:latin typeface="+mn-lt"/>
                <a:cs typeface="+mn-cs"/>
              </a:rPr>
              <a:t>at closure, and </a:t>
            </a:r>
          </a:p>
          <a:p>
            <a:pPr marL="800100" lvl="1" indent="-342900">
              <a:buFont typeface="Arial" pitchFamily="34" charset="0"/>
              <a:buChar char="•"/>
            </a:pPr>
            <a:r>
              <a:rPr lang="en-US" sz="2400" b="1" kern="0" dirty="0" smtClean="0">
                <a:solidFill>
                  <a:srgbClr val="FF6600"/>
                </a:solidFill>
                <a:latin typeface="+mn-lt"/>
                <a:cs typeface="+mn-cs"/>
              </a:rPr>
              <a:t>for future projects</a:t>
            </a:r>
            <a:r>
              <a:rPr lang="en-US" sz="2400" b="1" kern="0" dirty="0" smtClean="0">
                <a:solidFill>
                  <a:schemeClr val="accent1">
                    <a:lumMod val="50000"/>
                  </a:schemeClr>
                </a:solidFill>
                <a:latin typeface="+mn-lt"/>
                <a:cs typeface="+mn-cs"/>
              </a:rPr>
              <a:t>, when the need arises.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676582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2800767"/>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CHANGE CONTROL SYSTEM</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Tree>
    <p:extLst>
      <p:ext uri="{BB962C8B-B14F-4D97-AF65-F5344CB8AC3E}">
        <p14:creationId xmlns:p14="http://schemas.microsoft.com/office/powerpoint/2010/main" val="40191713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62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05200" y="6595646"/>
            <a:ext cx="5638800" cy="338554"/>
          </a:xfrm>
          <a:prstGeom prst="rect">
            <a:avLst/>
          </a:prstGeom>
        </p:spPr>
        <p:txBody>
          <a:bodyPr wrap="square">
            <a:spAutoFit/>
          </a:bodyPr>
          <a:lstStyle/>
          <a:p>
            <a:r>
              <a:rPr lang="en-US" sz="1600" b="1" i="1" kern="0" dirty="0" smtClean="0">
                <a:solidFill>
                  <a:schemeClr val="accent1">
                    <a:lumMod val="50000"/>
                  </a:schemeClr>
                </a:solidFill>
              </a:rPr>
              <a:t>PMP Exam Prep, 5</a:t>
            </a:r>
            <a:r>
              <a:rPr lang="en-US" sz="1600" b="1" i="1" kern="0" baseline="30000" dirty="0" smtClean="0">
                <a:solidFill>
                  <a:schemeClr val="accent1">
                    <a:lumMod val="50000"/>
                  </a:schemeClr>
                </a:solidFill>
              </a:rPr>
              <a:t>th</a:t>
            </a:r>
            <a:r>
              <a:rPr lang="en-US" sz="1600" b="1" i="1" kern="0" dirty="0" smtClean="0">
                <a:solidFill>
                  <a:schemeClr val="accent1">
                    <a:lumMod val="50000"/>
                  </a:schemeClr>
                </a:solidFill>
              </a:rPr>
              <a:t> Ed, Rita </a:t>
            </a:r>
            <a:r>
              <a:rPr lang="en-US" sz="1600" b="1" i="1" kern="0" dirty="0" err="1" smtClean="0">
                <a:solidFill>
                  <a:schemeClr val="accent1">
                    <a:lumMod val="50000"/>
                  </a:schemeClr>
                </a:solidFill>
              </a:rPr>
              <a:t>Mulcahy</a:t>
            </a:r>
            <a:r>
              <a:rPr lang="en-US" sz="1600" b="1" i="1" kern="0" dirty="0" smtClean="0">
                <a:solidFill>
                  <a:schemeClr val="accent1">
                    <a:lumMod val="50000"/>
                  </a:schemeClr>
                </a:solidFill>
              </a:rPr>
              <a:t>, RMC Publications</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1646020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298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CHANGE CONTROL</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BOARD</a:t>
            </a: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Tree>
    <p:extLst>
      <p:ext uri="{BB962C8B-B14F-4D97-AF65-F5344CB8AC3E}">
        <p14:creationId xmlns:p14="http://schemas.microsoft.com/office/powerpoint/2010/main" val="4280489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600200"/>
            <a:ext cx="8991600" cy="41148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Prevent the root cause of change</a:t>
            </a:r>
          </a:p>
          <a:p>
            <a:pPr marL="342900" indent="-342900">
              <a:buFont typeface="Arial" pitchFamily="34" charset="0"/>
              <a:buChar char="•"/>
            </a:pPr>
            <a:r>
              <a:rPr lang="en-US" sz="2400" b="1" kern="0" dirty="0" smtClean="0">
                <a:solidFill>
                  <a:schemeClr val="accent1">
                    <a:lumMod val="50000"/>
                  </a:schemeClr>
                </a:solidFill>
                <a:latin typeface="+mn-lt"/>
                <a:cs typeface="+mn-cs"/>
              </a:rPr>
              <a:t>Identify change</a:t>
            </a:r>
          </a:p>
          <a:p>
            <a:pPr marL="342900" indent="-342900">
              <a:buFont typeface="Arial" pitchFamily="34" charset="0"/>
              <a:buChar char="•"/>
            </a:pPr>
            <a:r>
              <a:rPr lang="en-US" sz="2400" b="1" kern="0" dirty="0" smtClean="0">
                <a:solidFill>
                  <a:schemeClr val="accent1">
                    <a:lumMod val="50000"/>
                  </a:schemeClr>
                </a:solidFill>
                <a:latin typeface="+mn-lt"/>
                <a:cs typeface="+mn-cs"/>
              </a:rPr>
              <a:t>Create change request</a:t>
            </a:r>
          </a:p>
          <a:p>
            <a:pPr marL="342900" indent="-342900">
              <a:buFont typeface="Arial" pitchFamily="34" charset="0"/>
              <a:buChar char="•"/>
            </a:pPr>
            <a:r>
              <a:rPr lang="en-US" sz="2400" b="1" kern="0" dirty="0" smtClean="0">
                <a:solidFill>
                  <a:schemeClr val="accent1">
                    <a:lumMod val="50000"/>
                  </a:schemeClr>
                </a:solidFill>
                <a:latin typeface="+mn-lt"/>
                <a:cs typeface="+mn-cs"/>
              </a:rPr>
              <a:t>Assess the change</a:t>
            </a:r>
          </a:p>
          <a:p>
            <a:pPr marL="342900" indent="-342900">
              <a:buFont typeface="Arial" pitchFamily="34" charset="0"/>
              <a:buChar char="•"/>
            </a:pPr>
            <a:r>
              <a:rPr lang="en-US" sz="2400" b="1" kern="0" dirty="0" smtClean="0">
                <a:solidFill>
                  <a:schemeClr val="accent1">
                    <a:lumMod val="50000"/>
                  </a:schemeClr>
                </a:solidFill>
                <a:latin typeface="+mn-lt"/>
                <a:cs typeface="+mn-cs"/>
              </a:rPr>
              <a:t>Look at the impact of the change</a:t>
            </a:r>
          </a:p>
          <a:p>
            <a:pPr marL="342900" indent="-342900">
              <a:buFont typeface="Arial" pitchFamily="34" charset="0"/>
              <a:buChar char="•"/>
            </a:pPr>
            <a:r>
              <a:rPr lang="en-US" sz="2400" b="1" kern="0" dirty="0" smtClean="0">
                <a:solidFill>
                  <a:schemeClr val="accent1">
                    <a:lumMod val="50000"/>
                  </a:schemeClr>
                </a:solidFill>
                <a:latin typeface="+mn-lt"/>
                <a:cs typeface="+mn-cs"/>
              </a:rPr>
              <a:t>Perform integrated change control</a:t>
            </a:r>
          </a:p>
          <a:p>
            <a:pPr marL="342900" indent="-342900">
              <a:buFont typeface="Arial" pitchFamily="34" charset="0"/>
              <a:buChar char="•"/>
            </a:pPr>
            <a:r>
              <a:rPr lang="en-US" sz="2400" b="1" kern="0" dirty="0" smtClean="0">
                <a:solidFill>
                  <a:schemeClr val="accent1">
                    <a:lumMod val="50000"/>
                  </a:schemeClr>
                </a:solidFill>
                <a:latin typeface="+mn-lt"/>
                <a:cs typeface="+mn-cs"/>
              </a:rPr>
              <a:t>Look for options</a:t>
            </a:r>
          </a:p>
          <a:p>
            <a:pPr marL="342900" indent="-342900">
              <a:buFont typeface="Arial" pitchFamily="34" charset="0"/>
              <a:buChar char="•"/>
            </a:pPr>
            <a:r>
              <a:rPr lang="en-US" sz="2400" b="1" kern="0" dirty="0" smtClean="0">
                <a:solidFill>
                  <a:schemeClr val="accent1">
                    <a:lumMod val="50000"/>
                  </a:schemeClr>
                </a:solidFill>
                <a:latin typeface="+mn-lt"/>
                <a:cs typeface="+mn-cs"/>
              </a:rPr>
              <a:t>Change is approved or rejected</a:t>
            </a:r>
          </a:p>
          <a:p>
            <a:pPr marL="342900" indent="-342900">
              <a:buFont typeface="Arial" pitchFamily="34" charset="0"/>
              <a:buChar char="•"/>
            </a:pPr>
            <a:r>
              <a:rPr lang="en-US" sz="2400" b="1" kern="0" dirty="0" smtClean="0">
                <a:solidFill>
                  <a:schemeClr val="accent1">
                    <a:lumMod val="50000"/>
                  </a:schemeClr>
                </a:solidFill>
                <a:latin typeface="+mn-lt"/>
                <a:cs typeface="+mn-cs"/>
              </a:rPr>
              <a:t>Adjust the project management plan and baselines</a:t>
            </a:r>
          </a:p>
          <a:p>
            <a:pPr marL="342900" indent="-342900">
              <a:buFont typeface="Arial" pitchFamily="34" charset="0"/>
              <a:buChar char="•"/>
            </a:pPr>
            <a:r>
              <a:rPr lang="en-US" sz="2400" b="1" kern="0" dirty="0" smtClean="0">
                <a:solidFill>
                  <a:schemeClr val="accent1">
                    <a:lumMod val="50000"/>
                  </a:schemeClr>
                </a:solidFill>
                <a:latin typeface="+mn-lt"/>
                <a:cs typeface="+mn-cs"/>
              </a:rPr>
              <a:t>Notify stakeholders affected by the change</a:t>
            </a:r>
          </a:p>
          <a:p>
            <a:pPr marL="342900" indent="-342900">
              <a:buFont typeface="Arial" pitchFamily="34" charset="0"/>
              <a:buChar char="•"/>
            </a:pPr>
            <a:r>
              <a:rPr lang="en-US" sz="2400" b="1" kern="0" dirty="0" smtClean="0">
                <a:solidFill>
                  <a:schemeClr val="accent1">
                    <a:lumMod val="50000"/>
                  </a:schemeClr>
                </a:solidFill>
                <a:latin typeface="+mn-lt"/>
                <a:cs typeface="+mn-cs"/>
              </a:rPr>
              <a:t>Manage the project to the new project management plan</a:t>
            </a:r>
          </a:p>
        </p:txBody>
      </p:sp>
      <p:sp>
        <p:nvSpPr>
          <p:cNvPr id="4" name="TextBox 3"/>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CHANGE CONTROL</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Process for Making Changes</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6" name="Rectangle 5"/>
          <p:cNvSpPr/>
          <p:nvPr/>
        </p:nvSpPr>
        <p:spPr>
          <a:xfrm>
            <a:off x="3505200" y="6553200"/>
            <a:ext cx="5638800" cy="338554"/>
          </a:xfrm>
          <a:prstGeom prst="rect">
            <a:avLst/>
          </a:prstGeom>
        </p:spPr>
        <p:txBody>
          <a:bodyPr wrap="square">
            <a:spAutoFit/>
          </a:bodyPr>
          <a:lstStyle/>
          <a:p>
            <a:r>
              <a:rPr lang="en-US" sz="1600" b="1" i="1" kern="0" dirty="0" smtClean="0">
                <a:solidFill>
                  <a:schemeClr val="accent1">
                    <a:lumMod val="50000"/>
                  </a:schemeClr>
                </a:solidFill>
              </a:rPr>
              <a:t>PMP Exam Prep, 5</a:t>
            </a:r>
            <a:r>
              <a:rPr lang="en-US" sz="1600" b="1" i="1" kern="0" baseline="30000" dirty="0" smtClean="0">
                <a:solidFill>
                  <a:schemeClr val="accent1">
                    <a:lumMod val="50000"/>
                  </a:schemeClr>
                </a:solidFill>
              </a:rPr>
              <a:t>th</a:t>
            </a:r>
            <a:r>
              <a:rPr lang="en-US" sz="1600" b="1" i="1" kern="0" dirty="0" smtClean="0">
                <a:solidFill>
                  <a:schemeClr val="accent1">
                    <a:lumMod val="50000"/>
                  </a:schemeClr>
                </a:solidFill>
              </a:rPr>
              <a:t> Ed, Rita </a:t>
            </a:r>
            <a:r>
              <a:rPr lang="en-US" sz="1600" b="1" i="1" kern="0" dirty="0" err="1" smtClean="0">
                <a:solidFill>
                  <a:schemeClr val="accent1">
                    <a:lumMod val="50000"/>
                  </a:schemeClr>
                </a:solidFill>
              </a:rPr>
              <a:t>Mulcahy</a:t>
            </a:r>
            <a:r>
              <a:rPr lang="en-US" sz="1600" b="1" i="1" kern="0" dirty="0" smtClean="0">
                <a:solidFill>
                  <a:schemeClr val="accent1">
                    <a:lumMod val="50000"/>
                  </a:schemeClr>
                </a:solidFill>
              </a:rPr>
              <a:t>, RMC Publications</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4001671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2206"/>
            <a:ext cx="9144000" cy="370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CHANGE CONTROL</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Process for Making Changes</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6" name="Rectangle 5"/>
          <p:cNvSpPr/>
          <p:nvPr/>
        </p:nvSpPr>
        <p:spPr>
          <a:xfrm>
            <a:off x="3505200" y="6553200"/>
            <a:ext cx="5638800" cy="338554"/>
          </a:xfrm>
          <a:prstGeom prst="rect">
            <a:avLst/>
          </a:prstGeom>
        </p:spPr>
        <p:txBody>
          <a:bodyPr wrap="square">
            <a:spAutoFit/>
          </a:bodyPr>
          <a:lstStyle/>
          <a:p>
            <a:r>
              <a:rPr lang="en-US" sz="1600" b="1" i="1" kern="0" dirty="0" smtClean="0">
                <a:solidFill>
                  <a:schemeClr val="accent1">
                    <a:lumMod val="50000"/>
                  </a:schemeClr>
                </a:solidFill>
              </a:rPr>
              <a:t>PMP Exam Prep, 5</a:t>
            </a:r>
            <a:r>
              <a:rPr lang="en-US" sz="1600" b="1" i="1" kern="0" baseline="30000" dirty="0" smtClean="0">
                <a:solidFill>
                  <a:schemeClr val="accent1">
                    <a:lumMod val="50000"/>
                  </a:schemeClr>
                </a:solidFill>
              </a:rPr>
              <a:t>th</a:t>
            </a:r>
            <a:r>
              <a:rPr lang="en-US" sz="1600" b="1" i="1" kern="0" dirty="0" smtClean="0">
                <a:solidFill>
                  <a:schemeClr val="accent1">
                    <a:lumMod val="50000"/>
                  </a:schemeClr>
                </a:solidFill>
              </a:rPr>
              <a:t> Ed, Rita </a:t>
            </a:r>
            <a:r>
              <a:rPr lang="en-US" sz="1600" b="1" i="1" kern="0" dirty="0" err="1" smtClean="0">
                <a:solidFill>
                  <a:schemeClr val="accent1">
                    <a:lumMod val="50000"/>
                  </a:schemeClr>
                </a:solidFill>
              </a:rPr>
              <a:t>Mulcahy</a:t>
            </a:r>
            <a:r>
              <a:rPr lang="en-US" sz="1600" b="1" i="1" kern="0" dirty="0" smtClean="0">
                <a:solidFill>
                  <a:schemeClr val="accent1">
                    <a:lumMod val="50000"/>
                  </a:schemeClr>
                </a:solidFill>
              </a:rPr>
              <a:t>, RMC Publications</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566313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CHANGE CONTROL</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Process for Making Changes</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08759"/>
            <a:ext cx="8915400" cy="5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793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CHANGE CONTROL</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Process for Making Changes</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12" y="1497702"/>
            <a:ext cx="8256588" cy="536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98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4800" y="1371600"/>
            <a:ext cx="8534400" cy="5334000"/>
          </a:xfrm>
          <a:prstGeom prst="rect">
            <a:avLst/>
          </a:prstGeom>
        </p:spPr>
        <p:txBody>
          <a:bodyPr/>
          <a:lstStyle/>
          <a:p>
            <a:pPr marL="342900" lvl="0" indent="-342900">
              <a:lnSpc>
                <a:spcPct val="115000"/>
              </a:lnSpc>
              <a:spcBef>
                <a:spcPts val="0"/>
              </a:spcBef>
              <a:spcAft>
                <a:spcPts val="0"/>
              </a:spcAft>
              <a:buFont typeface="Symbol"/>
              <a:buChar char=""/>
            </a:pPr>
            <a:r>
              <a:rPr lang="en-US" sz="2800" b="1" kern="0" dirty="0" smtClean="0">
                <a:solidFill>
                  <a:schemeClr val="accent1">
                    <a:lumMod val="50000"/>
                  </a:schemeClr>
                </a:solidFill>
              </a:rPr>
              <a:t>Purpose </a:t>
            </a:r>
            <a:r>
              <a:rPr lang="en-US" sz="2800" b="1" kern="0" dirty="0">
                <a:solidFill>
                  <a:schemeClr val="accent1">
                    <a:lumMod val="50000"/>
                  </a:schemeClr>
                </a:solidFill>
              </a:rPr>
              <a:t>and Objective of the Monitor and Control Risks Process</a:t>
            </a:r>
          </a:p>
          <a:p>
            <a:pPr marL="342900" lvl="0" indent="-342900">
              <a:lnSpc>
                <a:spcPct val="115000"/>
              </a:lnSpc>
              <a:spcBef>
                <a:spcPts val="0"/>
              </a:spcBef>
              <a:spcAft>
                <a:spcPts val="0"/>
              </a:spcAft>
              <a:buFont typeface="Symbol"/>
              <a:buChar char=""/>
            </a:pPr>
            <a:r>
              <a:rPr lang="en-US" sz="2800" b="1" kern="0" dirty="0">
                <a:solidFill>
                  <a:schemeClr val="accent1">
                    <a:lumMod val="50000"/>
                  </a:schemeClr>
                </a:solidFill>
              </a:rPr>
              <a:t>Critical Success Factors for the Monitor and Control Risks Process</a:t>
            </a:r>
          </a:p>
          <a:p>
            <a:pPr marL="342900" lvl="0" indent="-342900">
              <a:lnSpc>
                <a:spcPct val="115000"/>
              </a:lnSpc>
              <a:spcBef>
                <a:spcPts val="0"/>
              </a:spcBef>
              <a:spcAft>
                <a:spcPts val="0"/>
              </a:spcAft>
              <a:buFont typeface="Symbol"/>
              <a:buChar char=""/>
            </a:pPr>
            <a:r>
              <a:rPr lang="en-US" sz="2800" b="1" kern="0" dirty="0">
                <a:solidFill>
                  <a:schemeClr val="accent1">
                    <a:lumMod val="50000"/>
                  </a:schemeClr>
                </a:solidFill>
              </a:rPr>
              <a:t>Tools &amp; Techniques for the Monitor and Control Risks Process</a:t>
            </a:r>
          </a:p>
          <a:p>
            <a:pPr marL="342900" lvl="0" indent="-342900">
              <a:lnSpc>
                <a:spcPct val="115000"/>
              </a:lnSpc>
              <a:spcBef>
                <a:spcPts val="0"/>
              </a:spcBef>
              <a:spcAft>
                <a:spcPts val="0"/>
              </a:spcAft>
              <a:buFont typeface="Symbol"/>
              <a:buChar char=""/>
            </a:pPr>
            <a:r>
              <a:rPr lang="en-US" sz="2800" b="1" kern="0" dirty="0">
                <a:solidFill>
                  <a:schemeClr val="accent1">
                    <a:lumMod val="50000"/>
                  </a:schemeClr>
                </a:solidFill>
              </a:rPr>
              <a:t> Documenting the Results of the Monitor and Control Risks Process</a:t>
            </a:r>
          </a:p>
          <a:p>
            <a:pPr marL="342900" lvl="0" indent="-342900">
              <a:lnSpc>
                <a:spcPct val="115000"/>
              </a:lnSpc>
              <a:spcBef>
                <a:spcPts val="0"/>
              </a:spcBef>
              <a:spcAft>
                <a:spcPts val="0"/>
              </a:spcAft>
              <a:buFont typeface="Symbol"/>
              <a:buChar char=""/>
            </a:pPr>
            <a:endParaRPr lang="en-US" sz="2000" b="1" kern="0" dirty="0">
              <a:solidFill>
                <a:schemeClr val="accent1">
                  <a:lumMod val="50000"/>
                </a:schemeClr>
              </a:solidFill>
            </a:endParaRPr>
          </a:p>
          <a:p>
            <a:pPr marL="342900" lvl="0" indent="-342900">
              <a:lnSpc>
                <a:spcPct val="115000"/>
              </a:lnSpc>
              <a:spcBef>
                <a:spcPts val="0"/>
              </a:spcBef>
              <a:spcAft>
                <a:spcPts val="0"/>
              </a:spcAft>
              <a:buFont typeface="Symbol"/>
              <a:buChar char=""/>
            </a:pPr>
            <a:endParaRPr lang="en-US" sz="2000" b="1" kern="0" dirty="0">
              <a:solidFill>
                <a:schemeClr val="accent1">
                  <a:lumMod val="50000"/>
                </a:schemeClr>
              </a:solidFill>
            </a:endParaRPr>
          </a:p>
          <a:p>
            <a:pPr marL="342900" lvl="0" indent="-342900">
              <a:lnSpc>
                <a:spcPct val="115000"/>
              </a:lnSpc>
              <a:spcBef>
                <a:spcPts val="0"/>
              </a:spcBef>
              <a:spcAft>
                <a:spcPts val="0"/>
              </a:spcAft>
              <a:buFont typeface="Symbol"/>
              <a:buChar char=""/>
            </a:pPr>
            <a:endParaRPr lang="en-US" sz="2000" b="1" kern="0" dirty="0">
              <a:solidFill>
                <a:schemeClr val="accent1">
                  <a:lumMod val="50000"/>
                </a:schemeClr>
              </a:solidFill>
            </a:endParaRPr>
          </a:p>
          <a:p>
            <a:pPr marL="342900" marR="0" lvl="0" indent="-342900">
              <a:lnSpc>
                <a:spcPct val="115000"/>
              </a:lnSpc>
              <a:spcBef>
                <a:spcPts val="0"/>
              </a:spcBef>
              <a:spcAft>
                <a:spcPts val="0"/>
              </a:spcAft>
              <a:buFont typeface="Symbol"/>
              <a:buChar char=""/>
            </a:pPr>
            <a:endParaRPr lang="en-US" sz="2000" b="1" kern="0" dirty="0">
              <a:solidFill>
                <a:schemeClr val="accent1">
                  <a:lumMod val="50000"/>
                </a:schemeClr>
              </a:solidFill>
            </a:endParaRPr>
          </a:p>
          <a:p>
            <a:pPr marL="514350" indent="-514350" eaLnBrk="0" hangingPunct="0">
              <a:spcBef>
                <a:spcPct val="20000"/>
              </a:spcBef>
              <a:buFontTx/>
              <a:buChar char="•"/>
              <a:tabLst>
                <a:tab pos="1076325" algn="l"/>
              </a:tabLst>
              <a:defRPr/>
            </a:pPr>
            <a:endParaRPr lang="en-US" sz="2000" b="1" kern="0" dirty="0">
              <a:solidFill>
                <a:schemeClr val="accent1">
                  <a:lumMod val="50000"/>
                </a:schemeClr>
              </a:solidFill>
              <a:latin typeface="+mn-lt"/>
              <a:cs typeface="+mn-cs"/>
            </a:endParaRP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5" name="TextBox 4"/>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CONTENT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CHANGE CONTROL</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Process for Making Changes</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49" y="1600200"/>
            <a:ext cx="8639552"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504448" y="3829050"/>
            <a:ext cx="8639551" cy="2647950"/>
          </a:xfrm>
          <a:prstGeom prst="rect">
            <a:avLst/>
          </a:prstGeom>
        </p:spPr>
        <p:txBody>
          <a:bodyPr/>
          <a:lstStyle/>
          <a:p>
            <a:r>
              <a:rPr lang="en-US" sz="2000" b="1" kern="0" dirty="0" smtClean="0">
                <a:solidFill>
                  <a:schemeClr val="accent1">
                    <a:lumMod val="50000"/>
                  </a:schemeClr>
                </a:solidFill>
                <a:latin typeface="+mn-lt"/>
                <a:cs typeface="+mn-cs"/>
              </a:rPr>
              <a:t>The integrated change control process is listed in the monitoring and controlling process group, but it really occurs during all the project management processes.</a:t>
            </a:r>
          </a:p>
          <a:p>
            <a:r>
              <a:rPr lang="en-US" sz="2000" b="1" kern="0" dirty="0" smtClean="0">
                <a:solidFill>
                  <a:schemeClr val="accent1">
                    <a:lumMod val="50000"/>
                  </a:schemeClr>
                </a:solidFill>
                <a:latin typeface="+mn-lt"/>
                <a:cs typeface="+mn-cs"/>
              </a:rPr>
              <a:t>For example, various management plans are created in project planning, Integrated change control should be done during project planning to approve or reject requested changes to the planning portion of management plans.</a:t>
            </a:r>
          </a:p>
        </p:txBody>
      </p:sp>
      <p:sp>
        <p:nvSpPr>
          <p:cNvPr id="7" name="Rectangle 6"/>
          <p:cNvSpPr/>
          <p:nvPr/>
        </p:nvSpPr>
        <p:spPr>
          <a:xfrm>
            <a:off x="3505200" y="6553200"/>
            <a:ext cx="5638800" cy="338554"/>
          </a:xfrm>
          <a:prstGeom prst="rect">
            <a:avLst/>
          </a:prstGeom>
        </p:spPr>
        <p:txBody>
          <a:bodyPr wrap="square">
            <a:spAutoFit/>
          </a:bodyPr>
          <a:lstStyle/>
          <a:p>
            <a:r>
              <a:rPr lang="en-US" sz="1600" b="1" i="1" kern="0" dirty="0" smtClean="0">
                <a:solidFill>
                  <a:schemeClr val="accent1">
                    <a:lumMod val="50000"/>
                  </a:schemeClr>
                </a:solidFill>
              </a:rPr>
              <a:t>PMP Exam Prep, 5</a:t>
            </a:r>
            <a:r>
              <a:rPr lang="en-US" sz="1600" b="1" i="1" kern="0" baseline="30000" dirty="0" smtClean="0">
                <a:solidFill>
                  <a:schemeClr val="accent1">
                    <a:lumMod val="50000"/>
                  </a:schemeClr>
                </a:solidFill>
              </a:rPr>
              <a:t>th</a:t>
            </a:r>
            <a:r>
              <a:rPr lang="en-US" sz="1600" b="1" i="1" kern="0" dirty="0" smtClean="0">
                <a:solidFill>
                  <a:schemeClr val="accent1">
                    <a:lumMod val="50000"/>
                  </a:schemeClr>
                </a:solidFill>
              </a:rPr>
              <a:t> Ed, Rita </a:t>
            </a:r>
            <a:r>
              <a:rPr lang="en-US" sz="1600" b="1" i="1" kern="0" dirty="0" err="1" smtClean="0">
                <a:solidFill>
                  <a:schemeClr val="accent1">
                    <a:lumMod val="50000"/>
                  </a:schemeClr>
                </a:solidFill>
              </a:rPr>
              <a:t>Mulcahy</a:t>
            </a:r>
            <a:r>
              <a:rPr lang="en-US" sz="1600" b="1" i="1" kern="0" dirty="0" smtClean="0">
                <a:solidFill>
                  <a:schemeClr val="accent1">
                    <a:lumMod val="50000"/>
                  </a:schemeClr>
                </a:solidFill>
              </a:rPr>
              <a:t>, RMC Publications</a:t>
            </a:r>
            <a:endParaRPr lang="en-US" sz="1600" b="1" i="1" kern="0" dirty="0">
              <a:solidFill>
                <a:schemeClr val="accent1">
                  <a:lumMod val="50000"/>
                </a:schemeClr>
              </a:solidFill>
            </a:endParaRPr>
          </a:p>
        </p:txBody>
      </p:sp>
    </p:spTree>
    <p:extLst>
      <p:ext uri="{BB962C8B-B14F-4D97-AF65-F5344CB8AC3E}">
        <p14:creationId xmlns:p14="http://schemas.microsoft.com/office/powerpoint/2010/main" val="2888820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292850" y="2400300"/>
          <a:ext cx="2001838" cy="2193925"/>
        </p:xfrm>
        <a:graphic>
          <a:graphicData uri="http://schemas.openxmlformats.org/presentationml/2006/ole">
            <mc:AlternateContent xmlns:mc="http://schemas.openxmlformats.org/markup-compatibility/2006">
              <mc:Choice xmlns:v="urn:schemas-microsoft-com:vml" Requires="v">
                <p:oleObj spid="_x0000_s2103" name="Clip" r:id="rId3" imgW="1039680" imgH="1139040" progId="">
                  <p:embed/>
                </p:oleObj>
              </mc:Choice>
              <mc:Fallback>
                <p:oleObj name="Clip" r:id="rId3" imgW="1039680" imgH="1139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2400300"/>
                        <a:ext cx="2001838"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827" name="Text Box 3"/>
          <p:cNvSpPr txBox="1">
            <a:spLocks noChangeArrowheads="1"/>
          </p:cNvSpPr>
          <p:nvPr/>
        </p:nvSpPr>
        <p:spPr bwMode="auto">
          <a:xfrm>
            <a:off x="0" y="2721690"/>
            <a:ext cx="6737350" cy="830997"/>
          </a:xfrm>
          <a:prstGeom prst="rect">
            <a:avLst/>
          </a:prstGeom>
          <a:noFill/>
        </p:spPr>
        <p:txBody>
          <a:bodyPr anchor="ctr">
            <a:spAutoFit/>
            <a:scene3d>
              <a:camera prst="orthographicFront"/>
              <a:lightRig rig="threePt" dir="t"/>
            </a:scene3d>
            <a:sp3d extrusionH="57150">
              <a:bevelT w="38100" h="38100" prst="angle"/>
            </a:sp3d>
          </a:bodyPr>
          <a:lstStyle/>
          <a:p>
            <a:pPr algn="ctr">
              <a:defRPr/>
            </a:pPr>
            <a:r>
              <a:rPr lang="en-US" sz="4800" i="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Review Questions</a:t>
            </a: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a:t>
            </a:r>
            <a:r>
              <a:rPr lang="en-US" sz="2000" b="1" dirty="0">
                <a:solidFill>
                  <a:schemeClr val="bg1"/>
                </a:solidFill>
              </a:rPr>
              <a:t>9</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811" y="2286000"/>
            <a:ext cx="4288675" cy="2585323"/>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THE END</a:t>
            </a:r>
          </a:p>
          <a:p>
            <a:pPr algn="ctr">
              <a:defRPr/>
            </a:pPr>
            <a:endPar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THANK YOU</a:t>
            </a:r>
          </a:p>
        </p:txBody>
      </p:sp>
      <p:sp>
        <p:nvSpPr>
          <p:cNvPr id="21507" name="TextBox 12"/>
          <p:cNvSpPr txBox="1">
            <a:spLocks noChangeArrowheads="1"/>
          </p:cNvSpPr>
          <p:nvPr/>
        </p:nvSpPr>
        <p:spPr bwMode="auto">
          <a:xfrm>
            <a:off x="76200" y="914400"/>
            <a:ext cx="1600200" cy="400050"/>
          </a:xfrm>
          <a:prstGeom prst="rect">
            <a:avLst/>
          </a:prstGeom>
          <a:noFill/>
          <a:ln w="9525">
            <a:noFill/>
            <a:miter lim="800000"/>
            <a:headEnd/>
            <a:tailEnd/>
          </a:ln>
        </p:spPr>
        <p:txBody>
          <a:bodyPr>
            <a:spAutoFit/>
          </a:bodyPr>
          <a:lstStyle/>
          <a:p>
            <a:r>
              <a:rPr lang="en-US" sz="2000" b="1">
                <a:solidFill>
                  <a:schemeClr val="bg1"/>
                </a:solidFill>
              </a:rPr>
              <a:t>The End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ur-PK" smtClean="0"/>
          </a:p>
        </p:txBody>
      </p:sp>
      <p:pic>
        <p:nvPicPr>
          <p:cNvPr id="22531" name="Picture 3" descr="syscomptitle"/>
          <p:cNvPicPr>
            <a:picLocks noGrp="1" noChangeAspect="1" noChangeArrowheads="1"/>
          </p:cNvPicPr>
          <p:nvPr>
            <p:ph idx="1"/>
          </p:nvPr>
        </p:nvPicPr>
        <p:blipFill>
          <a:blip r:embed="rId2" cstate="print"/>
          <a:srcRect/>
          <a:stretch>
            <a:fillRect/>
          </a:stretch>
        </p:blipFill>
        <p:spPr>
          <a:xfrm>
            <a:off x="0" y="0"/>
            <a:ext cx="9144000" cy="57626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09800"/>
            <a:ext cx="6781800" cy="3477875"/>
          </a:xfrm>
          <a:prstGeom prst="rect">
            <a:avLst/>
          </a:prstGeom>
          <a:noFill/>
        </p:spPr>
        <p:txBody>
          <a:bodyPr wrap="square">
            <a:spAutoFit/>
          </a:bodyPr>
          <a:lstStyle/>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Tree>
    <p:extLst>
      <p:ext uri="{BB962C8B-B14F-4D97-AF65-F5344CB8AC3E}">
        <p14:creationId xmlns:p14="http://schemas.microsoft.com/office/powerpoint/2010/main" val="3682848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2400" y="1752600"/>
            <a:ext cx="8991600" cy="4766845"/>
          </a:xfrm>
          <a:prstGeom prst="rect">
            <a:avLst/>
          </a:prstGeom>
        </p:spPr>
        <p:txBody>
          <a:bodyPr/>
          <a:lstStyle/>
          <a:p>
            <a:pPr marL="342900" indent="-342900">
              <a:buFont typeface="Arial" pitchFamily="34" charset="0"/>
              <a:buChar char="•"/>
            </a:pPr>
            <a:r>
              <a:rPr lang="en-US" sz="2800" b="1" kern="0" dirty="0" smtClean="0">
                <a:solidFill>
                  <a:schemeClr val="accent1">
                    <a:lumMod val="50000"/>
                  </a:schemeClr>
                </a:solidFill>
                <a:latin typeface="+mn-lt"/>
                <a:cs typeface="+mn-cs"/>
              </a:rPr>
              <a:t>The </a:t>
            </a:r>
            <a:r>
              <a:rPr lang="en-US" sz="2800" b="1" kern="0" dirty="0" smtClean="0">
                <a:solidFill>
                  <a:srgbClr val="FF0000"/>
                </a:solidFill>
                <a:latin typeface="+mn-lt"/>
                <a:cs typeface="+mn-cs"/>
              </a:rPr>
              <a:t>effectiveness</a:t>
            </a:r>
            <a:r>
              <a:rPr lang="en-US" sz="2800" b="1" kern="0" dirty="0" smtClean="0">
                <a:solidFill>
                  <a:schemeClr val="accent1">
                    <a:lumMod val="50000"/>
                  </a:schemeClr>
                </a:solidFill>
                <a:latin typeface="+mn-lt"/>
                <a:cs typeface="+mn-cs"/>
              </a:rPr>
              <a:t> of Project Risk management depends upon the way the approved plans are carried out. </a:t>
            </a:r>
          </a:p>
          <a:p>
            <a:pPr marL="342900" indent="-342900">
              <a:buFont typeface="Arial" pitchFamily="34" charset="0"/>
              <a:buChar char="•"/>
            </a:pPr>
            <a:r>
              <a:rPr lang="en-US" sz="2800" b="1" kern="0" dirty="0" smtClean="0">
                <a:solidFill>
                  <a:schemeClr val="accent1">
                    <a:lumMod val="50000"/>
                  </a:schemeClr>
                </a:solidFill>
                <a:latin typeface="+mn-lt"/>
                <a:cs typeface="+mn-cs"/>
              </a:rPr>
              <a:t>These plans should be executed </a:t>
            </a:r>
            <a:r>
              <a:rPr lang="en-US" sz="2800" b="1" kern="0" dirty="0" smtClean="0">
                <a:solidFill>
                  <a:srgbClr val="C00000"/>
                </a:solidFill>
                <a:latin typeface="+mn-lt"/>
                <a:cs typeface="+mn-cs"/>
              </a:rPr>
              <a:t>correctly, reviewed, and updated regularly</a:t>
            </a:r>
            <a:r>
              <a:rPr lang="en-US" sz="2800" b="1" kern="0" dirty="0" smtClean="0">
                <a:solidFill>
                  <a:schemeClr val="accent1">
                    <a:lumMod val="50000"/>
                  </a:schemeClr>
                </a:solidFill>
                <a:latin typeface="+mn-lt"/>
                <a:cs typeface="+mn-cs"/>
              </a:rPr>
              <a:t>. </a:t>
            </a:r>
          </a:p>
          <a:p>
            <a:pPr marL="342900" indent="-342900">
              <a:buFont typeface="Arial" pitchFamily="34" charset="0"/>
              <a:buChar char="•"/>
            </a:pPr>
            <a:r>
              <a:rPr lang="en-US" sz="2800" b="1" kern="0" dirty="0" smtClean="0">
                <a:solidFill>
                  <a:schemeClr val="accent1">
                    <a:lumMod val="50000"/>
                  </a:schemeClr>
                </a:solidFill>
                <a:latin typeface="+mn-lt"/>
                <a:cs typeface="+mn-cs"/>
              </a:rPr>
              <a:t>If this is carried out correctly, the </a:t>
            </a:r>
            <a:r>
              <a:rPr lang="en-US" sz="2800" b="1" kern="0" dirty="0" smtClean="0">
                <a:solidFill>
                  <a:srgbClr val="FF6600"/>
                </a:solidFill>
                <a:latin typeface="+mn-lt"/>
                <a:cs typeface="+mn-cs"/>
              </a:rPr>
              <a:t>invested effort will be rewarded</a:t>
            </a:r>
            <a:r>
              <a:rPr lang="en-US" sz="2800" b="1" kern="0" dirty="0" smtClean="0">
                <a:solidFill>
                  <a:schemeClr val="accent1">
                    <a:lumMod val="50000"/>
                  </a:schemeClr>
                </a:solidFill>
                <a:latin typeface="+mn-lt"/>
                <a:cs typeface="+mn-cs"/>
              </a:rPr>
              <a:t> and </a:t>
            </a:r>
            <a:r>
              <a:rPr lang="en-US" sz="2800" b="1" kern="0" dirty="0" smtClean="0">
                <a:solidFill>
                  <a:srgbClr val="FF6600"/>
                </a:solidFill>
                <a:latin typeface="+mn-lt"/>
                <a:cs typeface="+mn-cs"/>
              </a:rPr>
              <a:t>future projects will benefit </a:t>
            </a:r>
            <a:r>
              <a:rPr lang="en-US" sz="2800" b="1" kern="0" dirty="0" smtClean="0">
                <a:solidFill>
                  <a:schemeClr val="accent1">
                    <a:lumMod val="50000"/>
                  </a:schemeClr>
                </a:solidFill>
                <a:latin typeface="+mn-lt"/>
                <a:cs typeface="+mn-cs"/>
              </a:rPr>
              <a:t>from this project’s experience.</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Introduction</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1497569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 y="1524000"/>
            <a:ext cx="8991600" cy="4724400"/>
          </a:xfrm>
          <a:prstGeom prst="rect">
            <a:avLst/>
          </a:prstGeom>
        </p:spPr>
        <p:txBody>
          <a:bodyPr/>
          <a:lstStyle/>
          <a:p>
            <a:pPr marL="342900" indent="-342900">
              <a:buFont typeface="Arial" pitchFamily="34" charset="0"/>
              <a:buChar char="•"/>
            </a:pPr>
            <a:r>
              <a:rPr lang="en-US" sz="2400" b="1" kern="0" dirty="0" smtClean="0">
                <a:solidFill>
                  <a:schemeClr val="accent1">
                    <a:lumMod val="50000"/>
                  </a:schemeClr>
                </a:solidFill>
                <a:latin typeface="+mn-lt"/>
                <a:cs typeface="+mn-cs"/>
              </a:rPr>
              <a:t>The </a:t>
            </a:r>
            <a:r>
              <a:rPr lang="en-US" sz="2400" b="1" kern="0" dirty="0" smtClean="0">
                <a:solidFill>
                  <a:srgbClr val="C00000"/>
                </a:solidFill>
                <a:latin typeface="+mn-lt"/>
                <a:cs typeface="+mn-cs"/>
              </a:rPr>
              <a:t>primary objectives </a:t>
            </a:r>
            <a:r>
              <a:rPr lang="en-US" sz="2400" b="1" kern="0" dirty="0" smtClean="0">
                <a:solidFill>
                  <a:schemeClr val="accent1">
                    <a:lumMod val="50000"/>
                  </a:schemeClr>
                </a:solidFill>
                <a:latin typeface="+mn-lt"/>
                <a:cs typeface="+mn-cs"/>
              </a:rPr>
              <a:t>of risk monitoring and controlling are to </a:t>
            </a:r>
          </a:p>
          <a:p>
            <a:pPr marL="800100" lvl="1" indent="-342900">
              <a:buFont typeface="Arial" pitchFamily="34" charset="0"/>
              <a:buChar char="•"/>
            </a:pPr>
            <a:r>
              <a:rPr lang="en-US" sz="2400" b="1" kern="0" dirty="0" smtClean="0">
                <a:solidFill>
                  <a:srgbClr val="FF0000"/>
                </a:solidFill>
                <a:latin typeface="+mn-lt"/>
                <a:cs typeface="+mn-cs"/>
              </a:rPr>
              <a:t>track identified risks, </a:t>
            </a:r>
          </a:p>
          <a:p>
            <a:pPr marL="800100" lvl="1" indent="-342900">
              <a:buFont typeface="Arial" pitchFamily="34" charset="0"/>
              <a:buChar char="•"/>
            </a:pPr>
            <a:r>
              <a:rPr lang="en-US" sz="2400" b="1" kern="0" dirty="0" smtClean="0">
                <a:solidFill>
                  <a:srgbClr val="FF0000"/>
                </a:solidFill>
                <a:latin typeface="+mn-lt"/>
                <a:cs typeface="+mn-cs"/>
              </a:rPr>
              <a:t>monitor residual risks, </a:t>
            </a:r>
          </a:p>
          <a:p>
            <a:pPr marL="800100" lvl="1" indent="-342900">
              <a:buFont typeface="Arial" pitchFamily="34" charset="0"/>
              <a:buChar char="•"/>
            </a:pPr>
            <a:r>
              <a:rPr lang="en-US" sz="2400" b="1" kern="0" dirty="0" smtClean="0">
                <a:solidFill>
                  <a:srgbClr val="FF0000"/>
                </a:solidFill>
                <a:latin typeface="+mn-lt"/>
                <a:cs typeface="+mn-cs"/>
              </a:rPr>
              <a:t>identify new risks, </a:t>
            </a:r>
          </a:p>
          <a:p>
            <a:pPr marL="800100" lvl="1" indent="-342900">
              <a:buFont typeface="Arial" pitchFamily="34" charset="0"/>
              <a:buChar char="•"/>
            </a:pPr>
            <a:r>
              <a:rPr lang="en-US" sz="2400" b="1" kern="0" dirty="0" smtClean="0">
                <a:solidFill>
                  <a:srgbClr val="FF0000"/>
                </a:solidFill>
                <a:latin typeface="+mn-lt"/>
                <a:cs typeface="+mn-cs"/>
              </a:rPr>
              <a:t>ensure that risk response plans are executed at the appropriate time, and </a:t>
            </a:r>
          </a:p>
          <a:p>
            <a:pPr marL="800100" lvl="1" indent="-342900">
              <a:buFont typeface="Arial" pitchFamily="34" charset="0"/>
              <a:buChar char="•"/>
            </a:pPr>
            <a:r>
              <a:rPr lang="en-US" sz="2400" b="1" kern="0" dirty="0" smtClean="0">
                <a:solidFill>
                  <a:srgbClr val="FF0000"/>
                </a:solidFill>
                <a:latin typeface="+mn-lt"/>
                <a:cs typeface="+mn-cs"/>
              </a:rPr>
              <a:t>evaluate their effectiveness throughout the project life cycle.</a:t>
            </a:r>
          </a:p>
          <a:p>
            <a:pPr marL="342900" indent="-342900">
              <a:buFont typeface="Arial" pitchFamily="34" charset="0"/>
              <a:buChar char="•"/>
            </a:pPr>
            <a:r>
              <a:rPr lang="en-US" sz="2400" b="1" kern="0" dirty="0" smtClean="0">
                <a:solidFill>
                  <a:schemeClr val="accent1">
                    <a:lumMod val="50000"/>
                  </a:schemeClr>
                </a:solidFill>
                <a:latin typeface="+mn-lt"/>
                <a:cs typeface="+mn-cs"/>
              </a:rPr>
              <a:t>In addition to tracking and managing the risk responses, the effectiveness of all of the Project Risk Management processes should be </a:t>
            </a:r>
            <a:r>
              <a:rPr lang="en-US" sz="2400" b="1" kern="0" dirty="0" smtClean="0">
                <a:solidFill>
                  <a:srgbClr val="C00000"/>
                </a:solidFill>
                <a:latin typeface="+mn-lt"/>
                <a:cs typeface="+mn-cs"/>
              </a:rPr>
              <a:t>reviewed to provide improvements </a:t>
            </a:r>
            <a:r>
              <a:rPr lang="en-US" sz="2400" b="1" kern="0" dirty="0" smtClean="0">
                <a:solidFill>
                  <a:schemeClr val="accent1">
                    <a:lumMod val="50000"/>
                  </a:schemeClr>
                </a:solidFill>
                <a:latin typeface="+mn-lt"/>
                <a:cs typeface="+mn-cs"/>
              </a:rPr>
              <a:t>to the management of the current project as well as future ones.</a:t>
            </a: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11</a:t>
            </a:r>
            <a:endParaRPr lang="en-US" sz="2000" b="1" dirty="0">
              <a:solidFill>
                <a:schemeClr val="bg1"/>
              </a:solidFill>
            </a:endParaRPr>
          </a:p>
        </p:txBody>
      </p:sp>
      <p:sp>
        <p:nvSpPr>
          <p:cNvPr id="8" name="Rectangle 7"/>
          <p:cNvSpPr/>
          <p:nvPr/>
        </p:nvSpPr>
        <p:spPr>
          <a:xfrm>
            <a:off x="2667000" y="6519446"/>
            <a:ext cx="6477000" cy="338554"/>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Practice Standard for Project Risk Management, 1</a:t>
            </a:r>
            <a:r>
              <a:rPr lang="en-US" sz="1600" b="1" i="1" kern="0" baseline="30000" dirty="0" smtClean="0">
                <a:solidFill>
                  <a:schemeClr val="accent1">
                    <a:lumMod val="50000"/>
                  </a:schemeClr>
                </a:solidFill>
              </a:rPr>
              <a:t>st</a:t>
            </a:r>
            <a:r>
              <a:rPr lang="en-US" sz="1600" b="1" i="1" kern="0" dirty="0" smtClean="0">
                <a:solidFill>
                  <a:schemeClr val="accent1">
                    <a:lumMod val="50000"/>
                  </a:schemeClr>
                </a:solidFill>
              </a:rPr>
              <a:t> Ed, PMI</a:t>
            </a:r>
            <a:endParaRPr lang="en-US" sz="1600" b="1" i="1" kern="0" dirty="0">
              <a:solidFill>
                <a:schemeClr val="accent1">
                  <a:lumMod val="50000"/>
                </a:schemeClr>
              </a:solidFill>
            </a:endParaRPr>
          </a:p>
        </p:txBody>
      </p:sp>
      <p:sp>
        <p:nvSpPr>
          <p:cNvPr id="7" name="TextBox 6"/>
          <p:cNvSpPr txBox="1"/>
          <p:nvPr/>
        </p:nvSpPr>
        <p:spPr>
          <a:xfrm>
            <a:off x="2133600" y="385227"/>
            <a:ext cx="7086600" cy="1138773"/>
          </a:xfrm>
          <a:prstGeom prst="rect">
            <a:avLst/>
          </a:prstGeom>
          <a:noFill/>
        </p:spPr>
        <p:txBody>
          <a:bodyPr wrap="square">
            <a:spAutoFit/>
            <a:scene3d>
              <a:camera prst="orthographicFront"/>
              <a:lightRig rig="threePt" dir="t"/>
            </a:scene3d>
            <a:sp3d extrusionH="57150">
              <a:bevelT w="38100" h="38100" prst="angle"/>
            </a:sp3d>
          </a:bodyPr>
          <a:lstStyle/>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MONITOR AND CONTROL RISKS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 and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Tree>
    <p:extLst>
      <p:ext uri="{BB962C8B-B14F-4D97-AF65-F5344CB8AC3E}">
        <p14:creationId xmlns:p14="http://schemas.microsoft.com/office/powerpoint/2010/main" val="1761143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46 Sample presentation slides">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2009-07-03T20:36:29Z</outs:dateTime>
      <outs:isPinned>true</outs:isPinned>
    </outs:relatedDate>
    <outs:relatedDate>
      <outs:type>2</outs:type>
      <outs:displayName>Created</outs:displayName>
      <outs:dateTime>2009-04-06T21:56:44Z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Suhail Iqbal</outs:displayName>
          <outs:accountName/>
        </outs:relatedPerson>
      </outs:people>
      <outs:source>0</outs:source>
      <outs:isPinned>true</outs:isPinned>
    </outs:relatedPeopleItem>
    <outs:relatedPeopleItem>
      <outs:category>Last modified by</outs:category>
      <outs:people>
        <outs:relatedPerson>
          <outs:displayName>beacon</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FAD83FD-951E-4764-AA6C-5AD6BED77491}">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12067</TotalTime>
  <Words>8165</Words>
  <Application>Microsoft Office PowerPoint</Application>
  <PresentationFormat>On-screen Show (4:3)</PresentationFormat>
  <Paragraphs>822</Paragraphs>
  <Slides>63</Slides>
  <Notes>40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4" baseType="lpstr">
      <vt:lpstr>Arial</vt:lpstr>
      <vt:lpstr>Calibri</vt:lpstr>
      <vt:lpstr>Calisto MT</vt:lpstr>
      <vt:lpstr>Franklin Gothic Heavy</vt:lpstr>
      <vt:lpstr>Gill Sans MT</vt:lpstr>
      <vt:lpstr>Gill Sans MT Condensed</vt:lpstr>
      <vt:lpstr>Symbol</vt:lpstr>
      <vt:lpstr>Times New Roman</vt:lpstr>
      <vt:lpstr>46 Sample presentation slides</vt:lpstr>
      <vt:lpstr>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Suhail Iqbal</dc:creator>
  <cp:lastModifiedBy>Suhail Iqbal</cp:lastModifiedBy>
  <cp:revision>724</cp:revision>
  <dcterms:created xsi:type="dcterms:W3CDTF">2009-04-06T21:56:44Z</dcterms:created>
  <dcterms:modified xsi:type="dcterms:W3CDTF">2016-01-29T18:45:43Z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TC011367971033</vt:lpwstr>
  </property>
</Properties>
</file>